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8" r:id="rId1"/>
    <p:sldMasterId id="2147483657" r:id="rId2"/>
    <p:sldMasterId id="2147483654" r:id="rId3"/>
  </p:sldMasterIdLst>
  <p:notesMasterIdLst>
    <p:notesMasterId r:id="rId34"/>
  </p:notesMasterIdLst>
  <p:sldIdLst>
    <p:sldId id="266" r:id="rId4"/>
    <p:sldId id="274" r:id="rId5"/>
    <p:sldId id="464" r:id="rId6"/>
    <p:sldId id="448" r:id="rId7"/>
    <p:sldId id="452" r:id="rId8"/>
    <p:sldId id="453" r:id="rId9"/>
    <p:sldId id="449" r:id="rId10"/>
    <p:sldId id="456" r:id="rId11"/>
    <p:sldId id="466" r:id="rId12"/>
    <p:sldId id="475" r:id="rId13"/>
    <p:sldId id="478" r:id="rId14"/>
    <p:sldId id="479" r:id="rId15"/>
    <p:sldId id="482" r:id="rId16"/>
    <p:sldId id="480" r:id="rId17"/>
    <p:sldId id="483" r:id="rId18"/>
    <p:sldId id="484" r:id="rId19"/>
    <p:sldId id="486" r:id="rId20"/>
    <p:sldId id="487" r:id="rId21"/>
    <p:sldId id="457" r:id="rId22"/>
    <p:sldId id="467" r:id="rId23"/>
    <p:sldId id="468" r:id="rId24"/>
    <p:sldId id="472" r:id="rId25"/>
    <p:sldId id="473" r:id="rId26"/>
    <p:sldId id="471" r:id="rId27"/>
    <p:sldId id="474" r:id="rId28"/>
    <p:sldId id="461" r:id="rId29"/>
    <p:sldId id="465" r:id="rId30"/>
    <p:sldId id="481" r:id="rId31"/>
    <p:sldId id="458" r:id="rId32"/>
    <p:sldId id="451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17D8A"/>
    <a:srgbClr val="3E50B4"/>
    <a:srgbClr val="0D0100"/>
    <a:srgbClr val="597482"/>
    <a:srgbClr val="22B4FF"/>
    <a:srgbClr val="78909C"/>
    <a:srgbClr val="607D8B"/>
    <a:srgbClr val="455A63"/>
    <a:srgbClr val="23B4FF"/>
    <a:srgbClr val="FF408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57" autoAdjust="0"/>
    <p:restoredTop sz="38197"/>
  </p:normalViewPr>
  <p:slideViewPr>
    <p:cSldViewPr snapToGrid="0" showGuides="1">
      <p:cViewPr varScale="1">
        <p:scale>
          <a:sx n="118" d="100"/>
          <a:sy n="118" d="100"/>
        </p:scale>
        <p:origin x="224" y="272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presProps" Target="presProp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3E2D55-D778-AF4A-8B1C-E3ACFFEFA0CD}" type="datetimeFigureOut">
              <a:rPr lang="en-US" smtClean="0"/>
              <a:t>7/21/18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Click to edit Master text styles</a:t>
            </a:r>
          </a:p>
          <a:p>
            <a:pPr lvl="1"/>
            <a:r>
              <a:rPr lang="de-DE"/>
              <a:t>Second level</a:t>
            </a:r>
          </a:p>
          <a:p>
            <a:pPr lvl="2"/>
            <a:r>
              <a:rPr lang="de-DE"/>
              <a:t>Third level</a:t>
            </a:r>
          </a:p>
          <a:p>
            <a:pPr lvl="3"/>
            <a:r>
              <a:rPr lang="de-DE"/>
              <a:t>Fourth level</a:t>
            </a:r>
          </a:p>
          <a:p>
            <a:pPr lvl="4"/>
            <a:r>
              <a:rPr lang="de-DE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0503B6-F4CD-DE49-AB30-479371E855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3859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0503B6-F4CD-DE49-AB30-479371E8558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233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err="1"/>
              <a:t>ArcadeWithoutLaps</a:t>
            </a:r>
            <a:r>
              <a:rPr lang="pt-PT" dirty="0"/>
              <a:t> </a:t>
            </a:r>
            <a:r>
              <a:rPr lang="pt-PT" dirty="0" err="1"/>
              <a:t>is</a:t>
            </a:r>
            <a:r>
              <a:rPr lang="pt-PT" dirty="0"/>
              <a:t> a </a:t>
            </a:r>
            <a:r>
              <a:rPr lang="pt-PT" dirty="0" err="1"/>
              <a:t>copy</a:t>
            </a:r>
            <a:r>
              <a:rPr lang="pt-PT" dirty="0"/>
              <a:t> </a:t>
            </a:r>
            <a:r>
              <a:rPr lang="pt-PT" dirty="0" err="1"/>
              <a:t>of</a:t>
            </a:r>
            <a:r>
              <a:rPr lang="pt-PT" dirty="0"/>
              <a:t> </a:t>
            </a:r>
            <a:r>
              <a:rPr lang="pt-PT" dirty="0" err="1"/>
              <a:t>Arcade</a:t>
            </a:r>
            <a:r>
              <a:rPr lang="pt-PT" dirty="0"/>
              <a:t>, </a:t>
            </a:r>
            <a:r>
              <a:rPr lang="pt-PT" dirty="0" err="1"/>
              <a:t>however</a:t>
            </a:r>
            <a:r>
              <a:rPr lang="pt-PT" dirty="0"/>
              <a:t> </a:t>
            </a:r>
            <a:r>
              <a:rPr lang="pt-PT" dirty="0" err="1"/>
              <a:t>everything</a:t>
            </a:r>
            <a:r>
              <a:rPr lang="pt-PT" dirty="0"/>
              <a:t> </a:t>
            </a:r>
            <a:r>
              <a:rPr lang="pt-PT" dirty="0" err="1"/>
              <a:t>related</a:t>
            </a:r>
            <a:r>
              <a:rPr lang="pt-PT" dirty="0"/>
              <a:t> to </a:t>
            </a:r>
            <a:r>
              <a:rPr lang="pt-PT" dirty="0" err="1"/>
              <a:t>multiple</a:t>
            </a:r>
            <a:r>
              <a:rPr lang="pt-PT" dirty="0"/>
              <a:t> </a:t>
            </a:r>
            <a:r>
              <a:rPr lang="pt-PT" dirty="0" err="1"/>
              <a:t>laps</a:t>
            </a:r>
            <a:r>
              <a:rPr lang="pt-PT" dirty="0"/>
              <a:t> </a:t>
            </a:r>
            <a:r>
              <a:rPr lang="pt-PT" dirty="0" err="1"/>
              <a:t>was</a:t>
            </a:r>
            <a:r>
              <a:rPr lang="pt-PT" dirty="0"/>
              <a:t> </a:t>
            </a:r>
            <a:r>
              <a:rPr lang="pt-PT" dirty="0" err="1"/>
              <a:t>removed</a:t>
            </a:r>
            <a:endParaRPr lang="pt-PT" dirty="0"/>
          </a:p>
          <a:p>
            <a:endParaRPr lang="pt-PT" dirty="0"/>
          </a:p>
          <a:p>
            <a:r>
              <a:rPr lang="pt-PT" dirty="0" err="1"/>
              <a:t>ButtonExternalController</a:t>
            </a:r>
            <a:r>
              <a:rPr lang="pt-PT" dirty="0"/>
              <a:t> </a:t>
            </a:r>
            <a:r>
              <a:rPr lang="pt-PT" dirty="0" err="1"/>
              <a:t>is</a:t>
            </a:r>
            <a:r>
              <a:rPr lang="pt-PT" dirty="0"/>
              <a:t> a </a:t>
            </a:r>
            <a:r>
              <a:rPr lang="pt-PT" dirty="0" err="1"/>
              <a:t>copy</a:t>
            </a:r>
            <a:r>
              <a:rPr lang="pt-PT" dirty="0"/>
              <a:t> </a:t>
            </a:r>
            <a:r>
              <a:rPr lang="pt-PT" dirty="0" err="1"/>
              <a:t>of</a:t>
            </a:r>
            <a:r>
              <a:rPr lang="pt-PT" dirty="0"/>
              <a:t> </a:t>
            </a:r>
            <a:r>
              <a:rPr lang="pt-PT" dirty="0" err="1"/>
              <a:t>Button</a:t>
            </a:r>
            <a:r>
              <a:rPr lang="pt-PT" dirty="0"/>
              <a:t>, </a:t>
            </a:r>
            <a:r>
              <a:rPr lang="pt-PT" dirty="0" err="1"/>
              <a:t>however</a:t>
            </a:r>
            <a:r>
              <a:rPr lang="pt-PT" dirty="0"/>
              <a:t> </a:t>
            </a:r>
            <a:r>
              <a:rPr lang="pt-PT" dirty="0" err="1"/>
              <a:t>has</a:t>
            </a:r>
            <a:r>
              <a:rPr lang="pt-PT" dirty="0"/>
              <a:t> </a:t>
            </a:r>
            <a:r>
              <a:rPr lang="pt-PT" dirty="0" err="1"/>
              <a:t>been</a:t>
            </a:r>
            <a:r>
              <a:rPr lang="pt-PT" dirty="0"/>
              <a:t> </a:t>
            </a:r>
            <a:r>
              <a:rPr lang="pt-PT" dirty="0" err="1"/>
              <a:t>modified</a:t>
            </a:r>
            <a:r>
              <a:rPr lang="pt-PT" dirty="0"/>
              <a:t> in </a:t>
            </a:r>
            <a:r>
              <a:rPr lang="pt-PT" dirty="0" err="1"/>
              <a:t>order</a:t>
            </a:r>
            <a:r>
              <a:rPr lang="pt-PT" dirty="0"/>
              <a:t> to </a:t>
            </a:r>
            <a:r>
              <a:rPr lang="pt-PT" dirty="0" err="1"/>
              <a:t>allow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development</a:t>
            </a:r>
            <a:r>
              <a:rPr lang="pt-PT" dirty="0"/>
              <a:t> </a:t>
            </a:r>
            <a:r>
              <a:rPr lang="pt-PT" dirty="0" err="1"/>
              <a:t>of</a:t>
            </a:r>
            <a:r>
              <a:rPr lang="pt-PT" dirty="0"/>
              <a:t> </a:t>
            </a:r>
            <a:r>
              <a:rPr lang="pt-PT" dirty="0" err="1"/>
              <a:t>DrawGamepad</a:t>
            </a:r>
            <a:r>
              <a:rPr lang="pt-PT" dirty="0"/>
              <a:t> (</a:t>
            </a:r>
            <a:r>
              <a:rPr lang="pt-PT" dirty="0" err="1"/>
              <a:t>gamepad</a:t>
            </a:r>
            <a:r>
              <a:rPr lang="pt-PT" dirty="0"/>
              <a:t> virtual </a:t>
            </a:r>
            <a:r>
              <a:rPr lang="pt-PT" dirty="0" err="1"/>
              <a:t>controllers</a:t>
            </a:r>
            <a:r>
              <a:rPr lang="pt-PT" dirty="0"/>
              <a:t>- PS4 </a:t>
            </a:r>
            <a:r>
              <a:rPr lang="pt-PT" dirty="0" err="1"/>
              <a:t>and</a:t>
            </a:r>
            <a:r>
              <a:rPr lang="pt-PT" dirty="0"/>
              <a:t> XBOX </a:t>
            </a:r>
            <a:r>
              <a:rPr lang="pt-PT" dirty="0" err="1"/>
              <a:t>One</a:t>
            </a:r>
            <a:r>
              <a:rPr lang="pt-PT" dirty="0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0503B6-F4CD-DE49-AB30-479371E8558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6044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0503B6-F4CD-DE49-AB30-479371E8558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6855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0503B6-F4CD-DE49-AB30-479371E8558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788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0503B6-F4CD-DE49-AB30-479371E8558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7541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0503B6-F4CD-DE49-AB30-479371E8558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5404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Demo 2 – To </a:t>
            </a:r>
            <a:r>
              <a:rPr lang="pt-PT" dirty="0" err="1"/>
              <a:t>allow</a:t>
            </a:r>
            <a:r>
              <a:rPr lang="pt-PT" dirty="0"/>
              <a:t> </a:t>
            </a:r>
            <a:r>
              <a:rPr lang="pt-PT" dirty="0" err="1"/>
              <a:t>users</a:t>
            </a:r>
            <a:r>
              <a:rPr lang="pt-PT" dirty="0"/>
              <a:t> to </a:t>
            </a:r>
            <a:r>
              <a:rPr lang="pt-PT" dirty="0" err="1"/>
              <a:t>write</a:t>
            </a:r>
            <a:r>
              <a:rPr lang="pt-PT" dirty="0"/>
              <a:t> </a:t>
            </a:r>
            <a:r>
              <a:rPr lang="pt-PT" dirty="0" err="1"/>
              <a:t>whatever</a:t>
            </a:r>
            <a:r>
              <a:rPr lang="pt-PT" dirty="0"/>
              <a:t> </a:t>
            </a:r>
            <a:r>
              <a:rPr lang="pt-PT" dirty="0" err="1"/>
              <a:t>they</a:t>
            </a:r>
            <a:r>
              <a:rPr lang="pt-PT" dirty="0"/>
              <a:t> </a:t>
            </a:r>
            <a:r>
              <a:rPr lang="pt-PT" dirty="0" err="1"/>
              <a:t>want</a:t>
            </a:r>
            <a:r>
              <a:rPr lang="pt-PT" dirty="0"/>
              <a:t> </a:t>
            </a:r>
            <a:r>
              <a:rPr lang="pt-PT" dirty="0" err="1"/>
              <a:t>interactions</a:t>
            </a:r>
            <a:r>
              <a:rPr lang="pt-PT" dirty="0"/>
              <a:t> can </a:t>
            </a:r>
            <a:r>
              <a:rPr lang="pt-PT" dirty="0" err="1"/>
              <a:t>not</a:t>
            </a:r>
            <a:r>
              <a:rPr lang="pt-PT" dirty="0"/>
              <a:t> </a:t>
            </a:r>
            <a:r>
              <a:rPr lang="pt-PT" dirty="0" err="1"/>
              <a:t>be</a:t>
            </a:r>
            <a:r>
              <a:rPr lang="pt-PT" dirty="0"/>
              <a:t> </a:t>
            </a:r>
            <a:r>
              <a:rPr lang="pt-PT" dirty="0" err="1"/>
              <a:t>placed</a:t>
            </a:r>
            <a:r>
              <a:rPr lang="pt-PT" dirty="0"/>
              <a:t> </a:t>
            </a:r>
            <a:r>
              <a:rPr lang="pt-PT" dirty="0" err="1"/>
              <a:t>at</a:t>
            </a:r>
            <a:r>
              <a:rPr lang="pt-PT" dirty="0"/>
              <a:t> </a:t>
            </a:r>
            <a:r>
              <a:rPr lang="pt-PT" dirty="0" err="1"/>
              <a:t>index.js</a:t>
            </a:r>
            <a:r>
              <a:rPr lang="pt-PT" dirty="0"/>
              <a:t> </a:t>
            </a:r>
            <a:r>
              <a:rPr lang="pt-PT" dirty="0" err="1"/>
              <a:t>because</a:t>
            </a:r>
            <a:r>
              <a:rPr lang="pt-PT" dirty="0"/>
              <a:t> </a:t>
            </a:r>
            <a:r>
              <a:rPr lang="pt-PT" dirty="0" err="1"/>
              <a:t>ButtonExternalController</a:t>
            </a:r>
            <a:r>
              <a:rPr lang="pt-PT" dirty="0"/>
              <a:t>, </a:t>
            </a:r>
            <a:r>
              <a:rPr lang="pt-PT" dirty="0" err="1"/>
              <a:t>which</a:t>
            </a:r>
            <a:r>
              <a:rPr lang="pt-PT" dirty="0"/>
              <a:t> </a:t>
            </a:r>
            <a:r>
              <a:rPr lang="pt-PT" dirty="0" err="1"/>
              <a:t>is</a:t>
            </a:r>
            <a:r>
              <a:rPr lang="pt-PT" dirty="0"/>
              <a:t> </a:t>
            </a:r>
            <a:r>
              <a:rPr lang="pt-PT" dirty="0" err="1"/>
              <a:t>an</a:t>
            </a:r>
            <a:r>
              <a:rPr lang="pt-PT" dirty="0"/>
              <a:t> </a:t>
            </a:r>
            <a:r>
              <a:rPr lang="pt-PT" dirty="0" err="1"/>
              <a:t>extension</a:t>
            </a:r>
            <a:r>
              <a:rPr lang="pt-PT" dirty="0"/>
              <a:t> </a:t>
            </a:r>
            <a:r>
              <a:rPr lang="pt-PT" dirty="0" err="1"/>
              <a:t>of</a:t>
            </a:r>
            <a:r>
              <a:rPr lang="pt-PT" dirty="0"/>
              <a:t> </a:t>
            </a:r>
            <a:r>
              <a:rPr lang="pt-PT" dirty="0" err="1"/>
              <a:t>Button</a:t>
            </a:r>
            <a:r>
              <a:rPr lang="pt-PT" dirty="0"/>
              <a:t> </a:t>
            </a:r>
            <a:r>
              <a:rPr lang="pt-PT" dirty="0" err="1"/>
              <a:t>Widget</a:t>
            </a:r>
            <a:r>
              <a:rPr lang="pt-PT" dirty="0"/>
              <a:t>, ”</a:t>
            </a:r>
            <a:r>
              <a:rPr lang="pt-PT" dirty="0" err="1"/>
              <a:t>steals</a:t>
            </a:r>
            <a:r>
              <a:rPr lang="pt-PT" dirty="0"/>
              <a:t>”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keys</a:t>
            </a:r>
            <a:r>
              <a:rPr lang="pt-PT" dirty="0"/>
              <a:t> </a:t>
            </a:r>
            <a:r>
              <a:rPr lang="pt-PT" dirty="0" err="1"/>
              <a:t>used</a:t>
            </a:r>
            <a:r>
              <a:rPr lang="pt-PT" dirty="0"/>
              <a:t> to capture </a:t>
            </a:r>
            <a:r>
              <a:rPr lang="pt-PT" dirty="0" err="1"/>
              <a:t>press</a:t>
            </a:r>
            <a:r>
              <a:rPr lang="pt-PT" dirty="0"/>
              <a:t>/</a:t>
            </a:r>
            <a:r>
              <a:rPr lang="pt-PT" dirty="0" err="1"/>
              <a:t>release</a:t>
            </a:r>
            <a:r>
              <a:rPr lang="pt-PT" dirty="0"/>
              <a:t> </a:t>
            </a:r>
            <a:r>
              <a:rPr lang="pt-PT" dirty="0" err="1"/>
              <a:t>events</a:t>
            </a:r>
            <a:r>
              <a:rPr lang="pt-PT" dirty="0"/>
              <a:t> for </a:t>
            </a:r>
            <a:r>
              <a:rPr lang="pt-PT" dirty="0" err="1"/>
              <a:t>each</a:t>
            </a:r>
            <a:r>
              <a:rPr lang="pt-PT" dirty="0"/>
              <a:t> </a:t>
            </a:r>
            <a:r>
              <a:rPr lang="pt-PT" dirty="0" err="1"/>
              <a:t>declared</a:t>
            </a:r>
            <a:r>
              <a:rPr lang="pt-PT" dirty="0"/>
              <a:t> </a:t>
            </a:r>
            <a:r>
              <a:rPr lang="pt-PT" dirty="0" err="1"/>
              <a:t>button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0503B6-F4CD-DE49-AB30-479371E8558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4758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0503B6-F4CD-DE49-AB30-479371E8558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2036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0503B6-F4CD-DE49-AB30-479371E8558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5095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0503B6-F4CD-DE49-AB30-479371E8558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2647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0503B6-F4CD-DE49-AB30-479371E8558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028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0503B6-F4CD-DE49-AB30-479371E8558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14450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0503B6-F4CD-DE49-AB30-479371E8558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98683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0503B6-F4CD-DE49-AB30-479371E8558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59066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0503B6-F4CD-DE49-AB30-479371E8558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79689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0503B6-F4CD-DE49-AB30-479371E8558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14153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0503B6-F4CD-DE49-AB30-479371E8558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81055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0503B6-F4CD-DE49-AB30-479371E8558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90268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0503B6-F4CD-DE49-AB30-479371E8558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38135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0503B6-F4CD-DE49-AB30-479371E8558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0587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0503B6-F4CD-DE49-AB30-479371E8558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77747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0503B6-F4CD-DE49-AB30-479371E8558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3620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0503B6-F4CD-DE49-AB30-479371E8558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75897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0503B6-F4CD-DE49-AB30-479371E8558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3885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0503B6-F4CD-DE49-AB30-479371E8558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4175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i="1" dirty="0">
                <a:latin typeface="Raleway" charset="0"/>
                <a:ea typeface="Raleway" charset="0"/>
                <a:cs typeface="Raleway" charset="0"/>
              </a:rPr>
              <a:t>“MEDICAL DEVICE prototype - A near-final, working version of the MEDICAL DEVICE that can be used for its INTENDED USE”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0503B6-F4CD-DE49-AB30-479371E8558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7270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Goal is</a:t>
            </a:r>
            <a:r>
              <a:rPr lang="en-US" baseline="0" dirty="0"/>
              <a:t> to have something </a:t>
            </a:r>
            <a:r>
              <a:rPr lang="mr-IN" baseline="0" dirty="0"/>
              <a:t>–</a:t>
            </a:r>
            <a:r>
              <a:rPr lang="en-US" baseline="0" dirty="0"/>
              <a:t> prototype of having someone driving in a road</a:t>
            </a:r>
          </a:p>
          <a:p>
            <a:r>
              <a:rPr lang="en-US" baseline="0" dirty="0"/>
              <a:t>Performance problem </a:t>
            </a:r>
            <a:r>
              <a:rPr lang="mr-IN" baseline="0" dirty="0"/>
              <a:t>–</a:t>
            </a:r>
            <a:r>
              <a:rPr lang="en-US" baseline="0" dirty="0"/>
              <a:t> high fidelity platforms vs outrun</a:t>
            </a:r>
          </a:p>
          <a:p>
            <a:endParaRPr lang="en-US" baseline="0" dirty="0"/>
          </a:p>
          <a:p>
            <a:r>
              <a:rPr lang="en-US" baseline="0" dirty="0"/>
              <a:t>Problem with interactive systems </a:t>
            </a:r>
          </a:p>
          <a:p>
            <a:endParaRPr lang="en-US" baseline="0" dirty="0"/>
          </a:p>
          <a:p>
            <a:r>
              <a:rPr lang="en-US" baseline="0" dirty="0"/>
              <a:t>Redo all from the example </a:t>
            </a:r>
            <a:r>
              <a:rPr lang="en-US" baseline="0" dirty="0" err="1"/>
              <a:t>autopark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0503B6-F4CD-DE49-AB30-479371E8558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6074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0503B6-F4CD-DE49-AB30-479371E8558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3910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0503B6-F4CD-DE49-AB30-479371E8558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836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 = camera height</a:t>
            </a:r>
          </a:p>
          <a:p>
            <a:r>
              <a:rPr lang="en-US" dirty="0"/>
              <a:t>d = distance from camera to screen </a:t>
            </a:r>
            <a:r>
              <a:rPr lang="mr-IN" dirty="0"/>
              <a:t>= 1/</a:t>
            </a:r>
            <a:r>
              <a:rPr lang="mr-IN" dirty="0" err="1"/>
              <a:t>tan</a:t>
            </a:r>
            <a:r>
              <a:rPr lang="mr-IN" dirty="0"/>
              <a:t>(</a:t>
            </a:r>
            <a:r>
              <a:rPr lang="mr-IN" dirty="0" err="1"/>
              <a:t>fov</a:t>
            </a:r>
            <a:r>
              <a:rPr lang="mr-IN" dirty="0"/>
              <a:t>/2)</a:t>
            </a:r>
            <a:r>
              <a:rPr lang="pt-PT" dirty="0"/>
              <a:t>, </a:t>
            </a:r>
            <a:r>
              <a:rPr lang="pt-PT" dirty="0" err="1"/>
              <a:t>fov</a:t>
            </a:r>
            <a:r>
              <a:rPr lang="pt-PT" dirty="0"/>
              <a:t>(</a:t>
            </a:r>
            <a:r>
              <a:rPr lang="pt-PT" dirty="0" err="1"/>
              <a:t>field</a:t>
            </a:r>
            <a:r>
              <a:rPr lang="pt-PT" dirty="0"/>
              <a:t> </a:t>
            </a:r>
            <a:r>
              <a:rPr lang="pt-PT" dirty="0" err="1"/>
              <a:t>of</a:t>
            </a:r>
            <a:r>
              <a:rPr lang="pt-PT" dirty="0"/>
              <a:t> </a:t>
            </a:r>
            <a:r>
              <a:rPr lang="pt-PT" dirty="0" err="1"/>
              <a:t>view</a:t>
            </a:r>
            <a:r>
              <a:rPr lang="en-US" baseline="0" dirty="0"/>
              <a:t> </a:t>
            </a:r>
            <a:r>
              <a:rPr lang="pt-PT" dirty="0" err="1"/>
              <a:t>angle</a:t>
            </a:r>
            <a:r>
              <a:rPr lang="pt-PT" baseline="0" dirty="0"/>
              <a:t> - zoom</a:t>
            </a:r>
            <a:r>
              <a:rPr lang="pt-PT" dirty="0"/>
              <a:t>) -  </a:t>
            </a:r>
            <a:r>
              <a:rPr lang="pt-PT" dirty="0" err="1"/>
              <a:t>projecting</a:t>
            </a:r>
            <a:r>
              <a:rPr lang="pt-PT" dirty="0"/>
              <a:t> </a:t>
            </a:r>
            <a:r>
              <a:rPr lang="pt-PT" dirty="0" err="1"/>
              <a:t>onto</a:t>
            </a:r>
            <a:r>
              <a:rPr lang="pt-PT" dirty="0"/>
              <a:t> a </a:t>
            </a:r>
            <a:r>
              <a:rPr lang="pt-PT" dirty="0" err="1"/>
              <a:t>normalized</a:t>
            </a:r>
            <a:r>
              <a:rPr lang="pt-PT" dirty="0"/>
              <a:t> </a:t>
            </a:r>
            <a:r>
              <a:rPr lang="pt-PT" dirty="0" err="1"/>
              <a:t>projection</a:t>
            </a:r>
            <a:r>
              <a:rPr lang="pt-PT" dirty="0"/>
              <a:t> plane, </a:t>
            </a:r>
            <a:r>
              <a:rPr lang="pt-PT" dirty="0" err="1"/>
              <a:t>with</a:t>
            </a:r>
            <a:r>
              <a:rPr lang="pt-PT" dirty="0"/>
              <a:t> </a:t>
            </a:r>
            <a:r>
              <a:rPr lang="pt-PT" dirty="0" err="1"/>
              <a:t>coordinates</a:t>
            </a:r>
            <a:r>
              <a:rPr lang="pt-PT" dirty="0"/>
              <a:t> </a:t>
            </a:r>
            <a:r>
              <a:rPr lang="pt-PT" dirty="0" err="1"/>
              <a:t>from</a:t>
            </a:r>
            <a:r>
              <a:rPr lang="pt-PT" dirty="0"/>
              <a:t> -1 to +1 </a:t>
            </a:r>
            <a:r>
              <a:rPr lang="pt-PT" dirty="0" err="1"/>
              <a:t>and</a:t>
            </a:r>
            <a:r>
              <a:rPr lang="pt-PT" dirty="0"/>
              <a:t> centre(0,0)</a:t>
            </a:r>
            <a:endParaRPr lang="en-US" dirty="0"/>
          </a:p>
          <a:p>
            <a:r>
              <a:rPr lang="en-US" dirty="0"/>
              <a:t>z = distance from camera to car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y = screen y coordinate (2D screen) </a:t>
            </a:r>
            <a:r>
              <a:rPr lang="mr-IN" dirty="0"/>
              <a:t>= </a:t>
            </a:r>
            <a:r>
              <a:rPr lang="mr-IN" dirty="0" err="1"/>
              <a:t>h</a:t>
            </a:r>
            <a:r>
              <a:rPr lang="mr-IN" dirty="0"/>
              <a:t>*</a:t>
            </a:r>
            <a:r>
              <a:rPr lang="mr-IN" dirty="0" err="1"/>
              <a:t>d</a:t>
            </a:r>
            <a:r>
              <a:rPr lang="mr-IN" dirty="0"/>
              <a:t>/</a:t>
            </a:r>
            <a:r>
              <a:rPr lang="mr-IN" dirty="0" err="1"/>
              <a:t>z</a:t>
            </a:r>
            <a:r>
              <a:rPr lang="pt-PT" dirty="0"/>
              <a:t> </a:t>
            </a:r>
            <a:r>
              <a:rPr lang="pt-PT" baseline="0" dirty="0"/>
              <a:t>(</a:t>
            </a:r>
            <a:r>
              <a:rPr lang="pt-PT" dirty="0" err="1"/>
              <a:t>side-on</a:t>
            </a:r>
            <a:r>
              <a:rPr lang="pt-PT" dirty="0"/>
              <a:t> </a:t>
            </a:r>
            <a:r>
              <a:rPr lang="pt-PT" dirty="0" err="1"/>
              <a:t>view</a:t>
            </a:r>
            <a:r>
              <a:rPr lang="pt-PT" dirty="0"/>
              <a:t>)</a:t>
            </a:r>
            <a:endParaRPr lang="en-US" dirty="0"/>
          </a:p>
          <a:p>
            <a:r>
              <a:rPr lang="mr-IN" dirty="0" err="1"/>
              <a:t>x</a:t>
            </a:r>
            <a:r>
              <a:rPr lang="mr-IN" dirty="0"/>
              <a:t> = </a:t>
            </a:r>
            <a:r>
              <a:rPr lang="mr-IN" dirty="0" err="1"/>
              <a:t>w</a:t>
            </a:r>
            <a:r>
              <a:rPr lang="mr-IN" dirty="0"/>
              <a:t>*</a:t>
            </a:r>
            <a:r>
              <a:rPr lang="mr-IN" dirty="0" err="1"/>
              <a:t>d</a:t>
            </a:r>
            <a:r>
              <a:rPr lang="mr-IN" dirty="0"/>
              <a:t>/</a:t>
            </a:r>
            <a:r>
              <a:rPr lang="mr-IN" dirty="0" err="1"/>
              <a:t>z</a:t>
            </a:r>
            <a:r>
              <a:rPr lang="pt-PT" dirty="0"/>
              <a:t>,</a:t>
            </a:r>
            <a:r>
              <a:rPr lang="pt-PT" baseline="0" dirty="0"/>
              <a:t> w = ½ * </a:t>
            </a:r>
            <a:r>
              <a:rPr lang="pt-PT" baseline="0" dirty="0" err="1"/>
              <a:t>width</a:t>
            </a:r>
            <a:r>
              <a:rPr lang="pt-PT" baseline="0" dirty="0"/>
              <a:t> </a:t>
            </a:r>
            <a:r>
              <a:rPr lang="pt-PT" baseline="0" dirty="0" err="1"/>
              <a:t>of</a:t>
            </a:r>
            <a:r>
              <a:rPr lang="pt-PT" baseline="0" dirty="0"/>
              <a:t> </a:t>
            </a:r>
            <a:r>
              <a:rPr lang="pt-PT" baseline="0" dirty="0" err="1"/>
              <a:t>the</a:t>
            </a:r>
            <a:r>
              <a:rPr lang="pt-PT" baseline="0" dirty="0"/>
              <a:t> </a:t>
            </a:r>
            <a:r>
              <a:rPr lang="pt-PT" baseline="0" dirty="0" err="1"/>
              <a:t>road</a:t>
            </a:r>
            <a:r>
              <a:rPr lang="pt-PT" baseline="0" dirty="0"/>
              <a:t> (</a:t>
            </a:r>
            <a:r>
              <a:rPr lang="pt-PT" baseline="0" dirty="0" err="1"/>
              <a:t>from</a:t>
            </a:r>
            <a:r>
              <a:rPr lang="pt-PT" baseline="0" dirty="0"/>
              <a:t> </a:t>
            </a:r>
            <a:r>
              <a:rPr lang="pt-PT" baseline="0" dirty="0" err="1"/>
              <a:t>camera</a:t>
            </a:r>
            <a:r>
              <a:rPr lang="pt-PT" baseline="0" dirty="0"/>
              <a:t> to </a:t>
            </a:r>
            <a:r>
              <a:rPr lang="pt-PT" baseline="0" dirty="0" err="1"/>
              <a:t>road</a:t>
            </a:r>
            <a:r>
              <a:rPr lang="pt-PT" baseline="0" dirty="0"/>
              <a:t> </a:t>
            </a:r>
            <a:r>
              <a:rPr lang="pt-PT" baseline="0" dirty="0" err="1"/>
              <a:t>edge</a:t>
            </a:r>
            <a:r>
              <a:rPr lang="pt-PT" baseline="0" dirty="0"/>
              <a:t>) </a:t>
            </a:r>
            <a:r>
              <a:rPr lang="pt-PT" dirty="0"/>
              <a:t>(top-</a:t>
            </a:r>
            <a:r>
              <a:rPr lang="pt-PT" dirty="0" err="1"/>
              <a:t>down</a:t>
            </a:r>
            <a:r>
              <a:rPr lang="pt-PT" dirty="0"/>
              <a:t> </a:t>
            </a:r>
            <a:r>
              <a:rPr lang="pt-PT" dirty="0" err="1"/>
              <a:t>view</a:t>
            </a:r>
            <a:r>
              <a:rPr lang="pt-PT" dirty="0"/>
              <a:t>)</a:t>
            </a:r>
          </a:p>
          <a:p>
            <a:endParaRPr lang="pt-PT" dirty="0"/>
          </a:p>
          <a:p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translate</a:t>
            </a:r>
            <a:r>
              <a:rPr lang="pt-PT" dirty="0"/>
              <a:t> </a:t>
            </a:r>
            <a:r>
              <a:rPr lang="pt-PT" dirty="0" err="1"/>
              <a:t>equations</a:t>
            </a:r>
            <a:r>
              <a:rPr lang="pt-PT" dirty="0"/>
              <a:t> </a:t>
            </a:r>
            <a:r>
              <a:rPr lang="pt-PT" dirty="0" err="1"/>
              <a:t>calculate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point</a:t>
            </a:r>
            <a:r>
              <a:rPr lang="pt-PT" dirty="0"/>
              <a:t> </a:t>
            </a:r>
            <a:r>
              <a:rPr lang="pt-PT" dirty="0" err="1"/>
              <a:t>relative</a:t>
            </a:r>
            <a:r>
              <a:rPr lang="pt-PT" dirty="0"/>
              <a:t> to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camera</a:t>
            </a:r>
            <a:endParaRPr lang="pt-PT" dirty="0"/>
          </a:p>
          <a:p>
            <a:endParaRPr lang="pt-PT" dirty="0"/>
          </a:p>
          <a:p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project</a:t>
            </a:r>
            <a:r>
              <a:rPr lang="pt-PT" dirty="0"/>
              <a:t> </a:t>
            </a:r>
            <a:r>
              <a:rPr lang="pt-PT" dirty="0" err="1"/>
              <a:t>equations</a:t>
            </a:r>
            <a:r>
              <a:rPr lang="pt-PT" dirty="0"/>
              <a:t> </a:t>
            </a:r>
            <a:r>
              <a:rPr lang="pt-PT" dirty="0" err="1"/>
              <a:t>projects</a:t>
            </a:r>
            <a:r>
              <a:rPr lang="pt-PT" dirty="0"/>
              <a:t> </a:t>
            </a:r>
            <a:r>
              <a:rPr lang="pt-PT" dirty="0" err="1"/>
              <a:t>camera</a:t>
            </a:r>
            <a:r>
              <a:rPr lang="pt-PT" dirty="0"/>
              <a:t> </a:t>
            </a:r>
            <a:r>
              <a:rPr lang="pt-PT" dirty="0" err="1"/>
              <a:t>coordinates</a:t>
            </a:r>
            <a:r>
              <a:rPr lang="pt-PT" dirty="0"/>
              <a:t> </a:t>
            </a:r>
            <a:r>
              <a:rPr lang="pt-PT" dirty="0" err="1"/>
              <a:t>onto</a:t>
            </a:r>
            <a:r>
              <a:rPr lang="pt-PT" dirty="0"/>
              <a:t> a </a:t>
            </a:r>
            <a:r>
              <a:rPr lang="pt-PT" dirty="0" err="1"/>
              <a:t>normalized</a:t>
            </a:r>
            <a:r>
              <a:rPr lang="pt-PT" dirty="0"/>
              <a:t> </a:t>
            </a:r>
            <a:r>
              <a:rPr lang="pt-PT" dirty="0" err="1"/>
              <a:t>projection</a:t>
            </a:r>
            <a:r>
              <a:rPr lang="pt-PT" dirty="0"/>
              <a:t> plane</a:t>
            </a:r>
          </a:p>
          <a:p>
            <a:endParaRPr lang="pt-PT" dirty="0"/>
          </a:p>
          <a:p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scale</a:t>
            </a:r>
            <a:r>
              <a:rPr lang="pt-PT" dirty="0"/>
              <a:t> </a:t>
            </a:r>
            <a:r>
              <a:rPr lang="pt-PT" dirty="0" err="1"/>
              <a:t>equations</a:t>
            </a:r>
            <a:r>
              <a:rPr lang="pt-PT" dirty="0"/>
              <a:t> take </a:t>
            </a:r>
            <a:r>
              <a:rPr lang="pt-PT" dirty="0" err="1"/>
              <a:t>into</a:t>
            </a:r>
            <a:r>
              <a:rPr lang="pt-PT" dirty="0"/>
              <a:t> </a:t>
            </a:r>
            <a:r>
              <a:rPr lang="pt-PT" dirty="0" err="1"/>
              <a:t>account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difference</a:t>
            </a:r>
            <a:r>
              <a:rPr lang="pt-PT" dirty="0"/>
              <a:t> </a:t>
            </a:r>
            <a:r>
              <a:rPr lang="pt-PT" dirty="0" err="1"/>
              <a:t>between</a:t>
            </a:r>
            <a:r>
              <a:rPr lang="pt-PT" dirty="0"/>
              <a:t>:</a:t>
            </a:r>
          </a:p>
          <a:p>
            <a:r>
              <a:rPr lang="pt-PT" baseline="0" dirty="0"/>
              <a:t>     </a:t>
            </a:r>
            <a:r>
              <a:rPr lang="pt-PT" dirty="0" err="1"/>
              <a:t>math</a:t>
            </a:r>
            <a:r>
              <a:rPr lang="pt-PT" dirty="0"/>
              <a:t> - </a:t>
            </a:r>
            <a:r>
              <a:rPr lang="pt-PT" dirty="0" err="1"/>
              <a:t>where</a:t>
            </a:r>
            <a:r>
              <a:rPr lang="pt-PT" dirty="0"/>
              <a:t> 0,0 </a:t>
            </a:r>
            <a:r>
              <a:rPr lang="pt-PT" dirty="0" err="1"/>
              <a:t>is</a:t>
            </a:r>
            <a:r>
              <a:rPr lang="pt-PT" dirty="0"/>
              <a:t> </a:t>
            </a:r>
            <a:r>
              <a:rPr lang="pt-PT" dirty="0" err="1"/>
              <a:t>at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center</a:t>
            </a:r>
            <a:r>
              <a:rPr lang="pt-PT" dirty="0"/>
              <a:t> </a:t>
            </a:r>
            <a:r>
              <a:rPr lang="pt-PT" dirty="0" err="1"/>
              <a:t>and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y </a:t>
            </a:r>
            <a:r>
              <a:rPr lang="pt-PT" dirty="0" err="1"/>
              <a:t>axis</a:t>
            </a:r>
            <a:r>
              <a:rPr lang="pt-PT" dirty="0"/>
              <a:t> </a:t>
            </a:r>
            <a:r>
              <a:rPr lang="pt-PT" dirty="0" err="1"/>
              <a:t>goes</a:t>
            </a:r>
            <a:r>
              <a:rPr lang="pt-PT" dirty="0"/>
              <a:t> </a:t>
            </a:r>
            <a:r>
              <a:rPr lang="pt-PT" dirty="0" err="1"/>
              <a:t>up</a:t>
            </a:r>
            <a:endParaRPr lang="pt-PT" dirty="0"/>
          </a:p>
          <a:p>
            <a:r>
              <a:rPr lang="pt-PT" dirty="0"/>
              <a:t>     </a:t>
            </a:r>
            <a:r>
              <a:rPr lang="pt-PT" dirty="0" err="1"/>
              <a:t>computers</a:t>
            </a:r>
            <a:r>
              <a:rPr lang="pt-PT" dirty="0"/>
              <a:t> - </a:t>
            </a:r>
            <a:r>
              <a:rPr lang="pt-PT" dirty="0" err="1"/>
              <a:t>where</a:t>
            </a:r>
            <a:r>
              <a:rPr lang="pt-PT" dirty="0"/>
              <a:t> 0,0 </a:t>
            </a:r>
            <a:r>
              <a:rPr lang="pt-PT" dirty="0" err="1"/>
              <a:t>is</a:t>
            </a:r>
            <a:r>
              <a:rPr lang="pt-PT" dirty="0"/>
              <a:t> </a:t>
            </a:r>
            <a:r>
              <a:rPr lang="pt-PT" dirty="0" err="1"/>
              <a:t>at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top-</a:t>
            </a:r>
            <a:r>
              <a:rPr lang="pt-PT" dirty="0" err="1"/>
              <a:t>left</a:t>
            </a:r>
            <a:r>
              <a:rPr lang="pt-PT" dirty="0"/>
              <a:t> </a:t>
            </a:r>
            <a:r>
              <a:rPr lang="pt-PT" dirty="0" err="1"/>
              <a:t>and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y </a:t>
            </a:r>
            <a:r>
              <a:rPr lang="pt-PT" dirty="0" err="1"/>
              <a:t>axis</a:t>
            </a:r>
            <a:r>
              <a:rPr lang="pt-PT" dirty="0"/>
              <a:t> </a:t>
            </a:r>
            <a:r>
              <a:rPr lang="pt-PT" dirty="0" err="1"/>
              <a:t>goes</a:t>
            </a:r>
            <a:r>
              <a:rPr lang="pt-PT" dirty="0"/>
              <a:t> </a:t>
            </a:r>
            <a:r>
              <a:rPr lang="pt-PT" dirty="0" err="1"/>
              <a:t>down</a:t>
            </a:r>
            <a:r>
              <a:rPr lang="pt-PT" dirty="0"/>
              <a:t>.</a:t>
            </a:r>
          </a:p>
          <a:p>
            <a:endParaRPr lang="en-US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################################################################################################################################################################</a:t>
            </a:r>
          </a:p>
          <a:p>
            <a:endParaRPr lang="en-US" dirty="0"/>
          </a:p>
          <a:p>
            <a:r>
              <a:rPr lang="en-US" dirty="0"/>
              <a:t>let render = {    </a:t>
            </a:r>
          </a:p>
          <a:p>
            <a:r>
              <a:rPr lang="en-US" dirty="0"/>
              <a:t>	width: 320,    </a:t>
            </a:r>
          </a:p>
          <a:p>
            <a:r>
              <a:rPr lang="en-US" dirty="0"/>
              <a:t>	height: 240,    </a:t>
            </a:r>
          </a:p>
          <a:p>
            <a:r>
              <a:rPr lang="en-US" dirty="0"/>
              <a:t>	</a:t>
            </a:r>
            <a:r>
              <a:rPr lang="en-US" dirty="0" err="1"/>
              <a:t>depthOfField</a:t>
            </a:r>
            <a:r>
              <a:rPr lang="en-US" dirty="0"/>
              <a:t>: 150,    </a:t>
            </a:r>
          </a:p>
          <a:p>
            <a:r>
              <a:rPr lang="en-US" dirty="0"/>
              <a:t>	</a:t>
            </a:r>
            <a:r>
              <a:rPr lang="en-US" dirty="0" err="1"/>
              <a:t>camera_distance</a:t>
            </a:r>
            <a:r>
              <a:rPr lang="en-US" dirty="0"/>
              <a:t>: 30,    </a:t>
            </a:r>
          </a:p>
          <a:p>
            <a:r>
              <a:rPr lang="en-US" dirty="0"/>
              <a:t>	</a:t>
            </a:r>
            <a:r>
              <a:rPr lang="en-US" dirty="0" err="1"/>
              <a:t>camera_height</a:t>
            </a:r>
            <a:r>
              <a:rPr lang="en-US" dirty="0"/>
              <a:t>: 100</a:t>
            </a:r>
          </a:p>
          <a:p>
            <a:r>
              <a:rPr lang="en-US" dirty="0"/>
              <a:t>                   };</a:t>
            </a:r>
          </a:p>
          <a:p>
            <a:r>
              <a:rPr lang="en-US" dirty="0"/>
              <a:t>context = </a:t>
            </a:r>
            <a:r>
              <a:rPr lang="en-US" dirty="0" err="1"/>
              <a:t>canvas.getContext</a:t>
            </a:r>
            <a:r>
              <a:rPr lang="en-US" dirty="0"/>
              <a:t>('2d');</a:t>
            </a:r>
          </a:p>
          <a:p>
            <a:r>
              <a:rPr lang="en-US" dirty="0" err="1"/>
              <a:t>canvas.height</a:t>
            </a:r>
            <a:r>
              <a:rPr lang="en-US" dirty="0"/>
              <a:t> = </a:t>
            </a:r>
            <a:r>
              <a:rPr lang="en-US" dirty="0" err="1"/>
              <a:t>render.height</a:t>
            </a:r>
            <a:r>
              <a:rPr lang="en-US" dirty="0"/>
              <a:t>;</a:t>
            </a:r>
          </a:p>
          <a:p>
            <a:r>
              <a:rPr lang="en-US" dirty="0" err="1"/>
              <a:t>canvas.width</a:t>
            </a:r>
            <a:r>
              <a:rPr lang="en-US" dirty="0"/>
              <a:t> = </a:t>
            </a:r>
            <a:r>
              <a:rPr lang="en-US" dirty="0" err="1"/>
              <a:t>render.width</a:t>
            </a:r>
            <a:r>
              <a:rPr lang="en-US" dirty="0"/>
              <a:t>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0503B6-F4CD-DE49-AB30-479371E8558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6356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104865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ection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26941" y="573317"/>
            <a:ext cx="11230421" cy="431020"/>
          </a:xfrm>
          <a:prstGeom prst="rect">
            <a:avLst/>
          </a:prstGeom>
        </p:spPr>
        <p:txBody>
          <a:bodyPr/>
          <a:lstStyle>
            <a:lvl1pPr algn="l">
              <a:defRPr sz="2400" b="0" i="0">
                <a:solidFill>
                  <a:schemeClr val="bg1"/>
                </a:solidFill>
                <a:latin typeface="Roboto Medium" charset="0"/>
                <a:ea typeface="Roboto Medium" charset="0"/>
                <a:cs typeface="Roboto Medium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526941" y="1232607"/>
            <a:ext cx="18432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spc="160" dirty="0">
                <a:solidFill>
                  <a:schemeClr val="bg1"/>
                </a:solidFill>
                <a:latin typeface="Noto Sans" charset="0"/>
                <a:ea typeface="Noto Sans" charset="0"/>
                <a:cs typeface="Noto Sans" charset="0"/>
              </a:rPr>
              <a:t>OUR</a:t>
            </a:r>
            <a:r>
              <a:rPr lang="en-US" sz="1000" spc="160" baseline="0" dirty="0">
                <a:solidFill>
                  <a:schemeClr val="bg1"/>
                </a:solidFill>
                <a:latin typeface="Noto Sans" charset="0"/>
                <a:ea typeface="Noto Sans" charset="0"/>
                <a:cs typeface="Noto Sans" charset="0"/>
              </a:rPr>
              <a:t> COMPANY</a:t>
            </a:r>
            <a:endParaRPr lang="en-US" sz="1000" spc="160" dirty="0">
              <a:solidFill>
                <a:schemeClr val="bg1"/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526941" y="1602414"/>
            <a:ext cx="1843280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 userDrawn="1"/>
        </p:nvSpPr>
        <p:spPr>
          <a:xfrm>
            <a:off x="2604393" y="1232607"/>
            <a:ext cx="18432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spc="160" dirty="0">
                <a:solidFill>
                  <a:schemeClr val="accent3">
                    <a:lumMod val="60000"/>
                    <a:lumOff val="4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ABOUT</a:t>
            </a:r>
            <a:r>
              <a:rPr lang="en-US" sz="1000" spc="160" baseline="0" dirty="0">
                <a:solidFill>
                  <a:schemeClr val="accent3">
                    <a:lumMod val="60000"/>
                    <a:lumOff val="4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 US</a:t>
            </a:r>
            <a:endParaRPr lang="en-US" sz="1000" spc="160" dirty="0">
              <a:solidFill>
                <a:schemeClr val="accent3">
                  <a:lumMod val="60000"/>
                  <a:lumOff val="4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4583588" y="1232607"/>
            <a:ext cx="18432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spc="160" dirty="0">
                <a:solidFill>
                  <a:schemeClr val="accent3">
                    <a:lumMod val="60000"/>
                    <a:lumOff val="4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INFOGRAPHICS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6562782" y="1232607"/>
            <a:ext cx="18432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spc="160" dirty="0">
                <a:solidFill>
                  <a:schemeClr val="accent3">
                    <a:lumMod val="60000"/>
                    <a:lumOff val="4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CONTACT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19018" y="1346518"/>
            <a:ext cx="725296" cy="365125"/>
          </a:xfrm>
          <a:prstGeom prst="rect">
            <a:avLst/>
          </a:prstGeom>
        </p:spPr>
        <p:txBody>
          <a:bodyPr anchor="ctr"/>
          <a:lstStyle>
            <a:lvl1pPr algn="ctr">
              <a:defRPr sz="1600" b="0" i="0">
                <a:solidFill>
                  <a:schemeClr val="bg1"/>
                </a:solidFill>
                <a:latin typeface="Roboto Light" charset="0"/>
                <a:ea typeface="Roboto Light" charset="0"/>
                <a:cs typeface="Roboto Light" charset="0"/>
              </a:defRPr>
            </a:lvl1pPr>
          </a:lstStyle>
          <a:p>
            <a:fld id="{936C95AE-7298-45E1-9514-94AFF5BED89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991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ection 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26941" y="573317"/>
            <a:ext cx="11230421" cy="431020"/>
          </a:xfrm>
          <a:prstGeom prst="rect">
            <a:avLst/>
          </a:prstGeom>
        </p:spPr>
        <p:txBody>
          <a:bodyPr/>
          <a:lstStyle>
            <a:lvl1pPr algn="l">
              <a:defRPr sz="2400" b="0" i="0">
                <a:solidFill>
                  <a:schemeClr val="bg1"/>
                </a:solidFill>
                <a:latin typeface="Roboto Medium" charset="0"/>
                <a:ea typeface="Roboto Medium" charset="0"/>
                <a:cs typeface="Roboto Medium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526941" y="1232607"/>
            <a:ext cx="18432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spc="160" dirty="0">
                <a:solidFill>
                  <a:schemeClr val="accent3">
                    <a:lumMod val="60000"/>
                    <a:lumOff val="4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OUR COMPANY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4583588" y="1602414"/>
            <a:ext cx="1843280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 userDrawn="1"/>
        </p:nvSpPr>
        <p:spPr>
          <a:xfrm>
            <a:off x="2604393" y="1232607"/>
            <a:ext cx="18432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spc="160" dirty="0">
                <a:solidFill>
                  <a:schemeClr val="accent3">
                    <a:lumMod val="60000"/>
                    <a:lumOff val="4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ABOUT</a:t>
            </a:r>
            <a:r>
              <a:rPr lang="en-US" sz="1000" spc="160" baseline="0" dirty="0">
                <a:solidFill>
                  <a:schemeClr val="accent3">
                    <a:lumMod val="60000"/>
                    <a:lumOff val="4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 US</a:t>
            </a:r>
            <a:endParaRPr lang="en-US" sz="1000" spc="160" dirty="0">
              <a:solidFill>
                <a:schemeClr val="accent3">
                  <a:lumMod val="60000"/>
                  <a:lumOff val="4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4583588" y="1232607"/>
            <a:ext cx="18432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spc="160" dirty="0">
                <a:solidFill>
                  <a:schemeClr val="bg1"/>
                </a:solidFill>
                <a:latin typeface="Noto Sans" charset="0"/>
                <a:ea typeface="Noto Sans" charset="0"/>
                <a:cs typeface="Noto Sans" charset="0"/>
              </a:rPr>
              <a:t>INFOGRAPHICS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6562782" y="1232607"/>
            <a:ext cx="18432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spc="160" dirty="0">
                <a:solidFill>
                  <a:schemeClr val="accent3">
                    <a:lumMod val="60000"/>
                    <a:lumOff val="4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CONTACT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19018" y="1346518"/>
            <a:ext cx="725296" cy="365125"/>
          </a:xfrm>
          <a:prstGeom prst="rect">
            <a:avLst/>
          </a:prstGeom>
        </p:spPr>
        <p:txBody>
          <a:bodyPr anchor="ctr"/>
          <a:lstStyle>
            <a:lvl1pPr algn="ctr">
              <a:defRPr sz="1600" b="0" i="0">
                <a:solidFill>
                  <a:schemeClr val="bg1"/>
                </a:solidFill>
                <a:latin typeface="Roboto Light" charset="0"/>
                <a:ea typeface="Roboto Light" charset="0"/>
                <a:cs typeface="Roboto Light" charset="0"/>
              </a:defRPr>
            </a:lvl1pPr>
          </a:lstStyle>
          <a:p>
            <a:fld id="{936C95AE-7298-45E1-9514-94AFF5BED89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09752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52375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3754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2000" cy="37469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0" y="374695"/>
            <a:ext cx="12192000" cy="1201231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 userDrawn="1"/>
        </p:nvSpPr>
        <p:spPr>
          <a:xfrm>
            <a:off x="526840" y="56543"/>
            <a:ext cx="50806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dirty="0">
                <a:solidFill>
                  <a:schemeClr val="accent3">
                    <a:lumMod val="40000"/>
                    <a:lumOff val="60000"/>
                  </a:schemeClr>
                </a:solidFill>
                <a:latin typeface="Roboto Light" charset="0"/>
                <a:ea typeface="Roboto Light" charset="0"/>
                <a:cs typeface="Roboto Light" charset="0"/>
              </a:rPr>
              <a:t>Your</a:t>
            </a:r>
            <a:r>
              <a:rPr lang="en-US" sz="1200" b="0" i="0" baseline="0" dirty="0">
                <a:solidFill>
                  <a:schemeClr val="accent3">
                    <a:lumMod val="40000"/>
                    <a:lumOff val="60000"/>
                  </a:schemeClr>
                </a:solidFill>
                <a:latin typeface="Roboto Light" charset="0"/>
                <a:ea typeface="Roboto Light" charset="0"/>
                <a:cs typeface="Roboto Light" charset="0"/>
              </a:rPr>
              <a:t> Company Slogan Here and some Business Information</a:t>
            </a:r>
            <a:endParaRPr lang="en-US" sz="1200" b="0" i="0" dirty="0">
              <a:solidFill>
                <a:schemeClr val="accent3">
                  <a:lumMod val="40000"/>
                  <a:lumOff val="60000"/>
                </a:schemeClr>
              </a:solidFill>
              <a:latin typeface="Roboto Light" charset="0"/>
              <a:ea typeface="Roboto Light" charset="0"/>
              <a:cs typeface="Roboto Light" charset="0"/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6524940" y="56543"/>
            <a:ext cx="50806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b="0" i="0" dirty="0">
                <a:solidFill>
                  <a:schemeClr val="accent3">
                    <a:lumMod val="40000"/>
                    <a:lumOff val="60000"/>
                  </a:schemeClr>
                </a:solidFill>
                <a:latin typeface="Roboto Light" charset="0"/>
                <a:ea typeface="Roboto Light" charset="0"/>
                <a:cs typeface="Roboto Light" charset="0"/>
              </a:rPr>
              <a:t>E-Mail: me@materialdesigntemplate</a:t>
            </a:r>
            <a:r>
              <a:rPr lang="en-US" sz="1200" b="0" i="0" baseline="0" dirty="0">
                <a:solidFill>
                  <a:schemeClr val="accent3">
                    <a:lumMod val="40000"/>
                    <a:lumOff val="60000"/>
                  </a:schemeClr>
                </a:solidFill>
                <a:latin typeface="Roboto Light" charset="0"/>
                <a:ea typeface="Roboto Light" charset="0"/>
                <a:cs typeface="Roboto Light" charset="0"/>
              </a:rPr>
              <a:t> l Phone: +49 89 1726182</a:t>
            </a:r>
            <a:endParaRPr lang="en-US" sz="1200" b="0" i="0" dirty="0">
              <a:solidFill>
                <a:schemeClr val="accent3">
                  <a:lumMod val="40000"/>
                  <a:lumOff val="60000"/>
                </a:schemeClr>
              </a:solidFill>
              <a:latin typeface="Roboto Light" charset="0"/>
              <a:ea typeface="Roboto Light" charset="0"/>
              <a:cs typeface="Roboto Light" charset="0"/>
            </a:endParaRPr>
          </a:p>
        </p:txBody>
      </p:sp>
      <p:sp>
        <p:nvSpPr>
          <p:cNvPr id="10" name="Oval 9"/>
          <p:cNvSpPr/>
          <p:nvPr userDrawn="1"/>
        </p:nvSpPr>
        <p:spPr>
          <a:xfrm>
            <a:off x="10957719" y="1205133"/>
            <a:ext cx="647894" cy="647894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>
            <a:outerShdw blurRad="50800" dist="25400" dir="54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19018" y="1346518"/>
            <a:ext cx="725296" cy="365125"/>
          </a:xfrm>
          <a:prstGeom prst="rect">
            <a:avLst/>
          </a:prstGeom>
        </p:spPr>
        <p:txBody>
          <a:bodyPr anchor="ctr"/>
          <a:lstStyle>
            <a:lvl1pPr algn="ctr">
              <a:defRPr sz="1600" b="0" i="0">
                <a:solidFill>
                  <a:schemeClr val="bg1"/>
                </a:solidFill>
                <a:latin typeface="Roboto Light" charset="0"/>
                <a:ea typeface="Roboto Light" charset="0"/>
                <a:cs typeface="Roboto Light" charset="0"/>
              </a:defRPr>
            </a:lvl1pPr>
          </a:lstStyle>
          <a:p>
            <a:fld id="{936C95AE-7298-45E1-9514-94AFF5BED89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3120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726" r:id="rId2"/>
    <p:sldLayoutId id="2147483732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2"/>
            <a:ext cx="12192000" cy="541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/>
          <p:cNvGrpSpPr/>
          <p:nvPr userDrawn="1"/>
        </p:nvGrpSpPr>
        <p:grpSpPr>
          <a:xfrm>
            <a:off x="10889441" y="554720"/>
            <a:ext cx="624684" cy="566964"/>
            <a:chOff x="1585912" y="819150"/>
            <a:chExt cx="5143500" cy="4668265"/>
          </a:xfrm>
        </p:grpSpPr>
        <p:sp>
          <p:nvSpPr>
            <p:cNvPr id="8" name="Diamond 7"/>
            <p:cNvSpPr/>
            <p:nvPr/>
          </p:nvSpPr>
          <p:spPr>
            <a:xfrm>
              <a:off x="1585912" y="2687065"/>
              <a:ext cx="5143500" cy="2800350"/>
            </a:xfrm>
            <a:prstGeom prst="diamond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25400" dir="5400000" algn="t" rotWithShape="0">
                <a:prstClr val="black">
                  <a:alpha val="3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reeform 9"/>
            <p:cNvSpPr/>
            <p:nvPr/>
          </p:nvSpPr>
          <p:spPr>
            <a:xfrm>
              <a:off x="2243137" y="2687065"/>
              <a:ext cx="3829050" cy="2084704"/>
            </a:xfrm>
            <a:custGeom>
              <a:avLst/>
              <a:gdLst>
                <a:gd name="connsiteX0" fmla="*/ 1884609 w 3769219"/>
                <a:gd name="connsiteY0" fmla="*/ 0 h 2052130"/>
                <a:gd name="connsiteX1" fmla="*/ 3769219 w 3769219"/>
                <a:gd name="connsiteY1" fmla="*/ 1026065 h 2052130"/>
                <a:gd name="connsiteX2" fmla="*/ 1884609 w 3769219"/>
                <a:gd name="connsiteY2" fmla="*/ 2052130 h 2052130"/>
                <a:gd name="connsiteX3" fmla="*/ 0 w 3769219"/>
                <a:gd name="connsiteY3" fmla="*/ 1026065 h 2052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69219" h="2052130">
                  <a:moveTo>
                    <a:pt x="1884609" y="0"/>
                  </a:moveTo>
                  <a:lnTo>
                    <a:pt x="3769219" y="1026065"/>
                  </a:lnTo>
                  <a:lnTo>
                    <a:pt x="1884609" y="2052130"/>
                  </a:lnTo>
                  <a:lnTo>
                    <a:pt x="0" y="1026065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Diamond 10"/>
            <p:cNvSpPr/>
            <p:nvPr/>
          </p:nvSpPr>
          <p:spPr>
            <a:xfrm>
              <a:off x="1585912" y="1753108"/>
              <a:ext cx="5143500" cy="2800350"/>
            </a:xfrm>
            <a:prstGeom prst="diamond">
              <a:avLst/>
            </a:prstGeom>
            <a:solidFill>
              <a:schemeClr val="accent5"/>
            </a:solidFill>
            <a:ln>
              <a:noFill/>
            </a:ln>
            <a:effectLst>
              <a:outerShdw blurRad="50800" dist="25400" dir="5400000" algn="t" rotWithShape="0">
                <a:prstClr val="black">
                  <a:alpha val="3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reeform 11"/>
            <p:cNvSpPr/>
            <p:nvPr/>
          </p:nvSpPr>
          <p:spPr>
            <a:xfrm>
              <a:off x="2243137" y="1753108"/>
              <a:ext cx="3829050" cy="2084704"/>
            </a:xfrm>
            <a:custGeom>
              <a:avLst/>
              <a:gdLst>
                <a:gd name="connsiteX0" fmla="*/ 1884609 w 3769219"/>
                <a:gd name="connsiteY0" fmla="*/ 0 h 2052130"/>
                <a:gd name="connsiteX1" fmla="*/ 3769219 w 3769219"/>
                <a:gd name="connsiteY1" fmla="*/ 1026065 h 2052130"/>
                <a:gd name="connsiteX2" fmla="*/ 1884609 w 3769219"/>
                <a:gd name="connsiteY2" fmla="*/ 2052130 h 2052130"/>
                <a:gd name="connsiteX3" fmla="*/ 0 w 3769219"/>
                <a:gd name="connsiteY3" fmla="*/ 1026065 h 2052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69219" h="2052130">
                  <a:moveTo>
                    <a:pt x="1884609" y="0"/>
                  </a:moveTo>
                  <a:lnTo>
                    <a:pt x="3769219" y="1026065"/>
                  </a:lnTo>
                  <a:lnTo>
                    <a:pt x="1884609" y="2052130"/>
                  </a:lnTo>
                  <a:lnTo>
                    <a:pt x="0" y="102606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Diamond 12"/>
            <p:cNvSpPr/>
            <p:nvPr/>
          </p:nvSpPr>
          <p:spPr>
            <a:xfrm>
              <a:off x="1585912" y="819150"/>
              <a:ext cx="5143500" cy="2800350"/>
            </a:xfrm>
            <a:prstGeom prst="diamond">
              <a:avLst/>
            </a:prstGeom>
            <a:solidFill>
              <a:schemeClr val="accent6"/>
            </a:solidFill>
            <a:ln>
              <a:noFill/>
            </a:ln>
            <a:effectLst>
              <a:outerShdw blurRad="50800" dist="25400" dir="5400000" algn="t" rotWithShape="0">
                <a:prstClr val="black">
                  <a:alpha val="3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56953" y="6225718"/>
            <a:ext cx="554704" cy="365125"/>
          </a:xfrm>
          <a:prstGeom prst="rect">
            <a:avLst/>
          </a:prstGeom>
        </p:spPr>
        <p:txBody>
          <a:bodyPr anchor="ctr"/>
          <a:lstStyle>
            <a:lvl1pPr algn="r">
              <a:defRPr sz="1200" b="0" i="0">
                <a:latin typeface="Roboto Light" charset="0"/>
                <a:ea typeface="Roboto Light" charset="0"/>
                <a:cs typeface="Roboto Light" charset="0"/>
              </a:defRPr>
            </a:lvl1pPr>
          </a:lstStyle>
          <a:p>
            <a:fld id="{936C95AE-7298-45E1-9514-94AFF5BED89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696363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pvsio-web/src/client/app/widgets/car/arcade_game/racer.html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zecarlos94/pvsio-web/tree/gamingDev/examples/demos/driving_simulator" TargetMode="External"/><Relationship Id="rId5" Type="http://schemas.openxmlformats.org/officeDocument/2006/relationships/hyperlink" Target="https://github.com/zecarlos94/pvsio-web/tree/gaming/examplesDev/demos/arcade_game_simulator" TargetMode="External"/><Relationship Id="rId4" Type="http://schemas.openxmlformats.org/officeDocument/2006/relationships/hyperlink" Target="https://codeincomplete.com/games/racer/v4-final/)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incomplete.com/games/racer/v4-final/)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pvsio-web/src/client/app/widgets/car/arcade_game/racer.html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zecarlos94/pvsio-web/blob/gamingDev/src/client/app/widgets/car/car_docs/index.html" TargetMode="External"/><Relationship Id="rId5" Type="http://schemas.openxmlformats.org/officeDocument/2006/relationships/hyperlink" Target="https://github.com/zecarlos94/pvsio-web/blob/gamingDev/src/client/app/widgets/car/car_tutorials/index.html" TargetMode="External"/><Relationship Id="rId4" Type="http://schemas.openxmlformats.org/officeDocument/2006/relationships/hyperlink" Target="https://github.com/zecarlos94/pvsio-web/blob/gaming/src/client/app/widgets/car/arcade_game/racer.html" TargetMode="Externa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gi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hyperlink" Target="https://github.com/zecarlos94/pvsio-web/blob/gaming/src/client/app/widgets/car/arcade_game/racer.html" TargetMode="Externa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tiff"/><Relationship Id="rId4" Type="http://schemas.openxmlformats.org/officeDocument/2006/relationships/image" Target="../media/image9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 25"/>
          <p:cNvSpPr/>
          <p:nvPr/>
        </p:nvSpPr>
        <p:spPr>
          <a:xfrm rot="18900000">
            <a:off x="9512815" y="269905"/>
            <a:ext cx="4764506" cy="5604356"/>
          </a:xfrm>
          <a:custGeom>
            <a:avLst/>
            <a:gdLst>
              <a:gd name="connsiteX0" fmla="*/ 3924657 w 4764506"/>
              <a:gd name="connsiteY0" fmla="*/ 0 h 5604356"/>
              <a:gd name="connsiteX1" fmla="*/ 4764506 w 4764506"/>
              <a:gd name="connsiteY1" fmla="*/ 839849 h 5604356"/>
              <a:gd name="connsiteX2" fmla="*/ 0 w 4764506"/>
              <a:gd name="connsiteY2" fmla="*/ 5604356 h 5604356"/>
              <a:gd name="connsiteX3" fmla="*/ 0 w 4764506"/>
              <a:gd name="connsiteY3" fmla="*/ 0 h 5604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64506" h="5604356">
                <a:moveTo>
                  <a:pt x="3924657" y="0"/>
                </a:moveTo>
                <a:lnTo>
                  <a:pt x="4764506" y="839849"/>
                </a:lnTo>
                <a:lnTo>
                  <a:pt x="0" y="5604356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23"/>
          <p:cNvSpPr/>
          <p:nvPr/>
        </p:nvSpPr>
        <p:spPr>
          <a:xfrm rot="18900000">
            <a:off x="6304472" y="-2053292"/>
            <a:ext cx="4106584" cy="4106584"/>
          </a:xfrm>
          <a:custGeom>
            <a:avLst/>
            <a:gdLst>
              <a:gd name="connsiteX0" fmla="*/ 0 w 4106584"/>
              <a:gd name="connsiteY0" fmla="*/ 0 h 4106584"/>
              <a:gd name="connsiteX1" fmla="*/ 4106584 w 4106584"/>
              <a:gd name="connsiteY1" fmla="*/ 4106584 h 4106584"/>
              <a:gd name="connsiteX2" fmla="*/ 0 w 4106584"/>
              <a:gd name="connsiteY2" fmla="*/ 4106584 h 410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06584" h="4106584">
                <a:moveTo>
                  <a:pt x="0" y="0"/>
                </a:moveTo>
                <a:lnTo>
                  <a:pt x="4106584" y="4106584"/>
                </a:lnTo>
                <a:lnTo>
                  <a:pt x="0" y="4106584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 37"/>
          <p:cNvSpPr/>
          <p:nvPr/>
        </p:nvSpPr>
        <p:spPr>
          <a:xfrm rot="18900000">
            <a:off x="536614" y="5581005"/>
            <a:ext cx="2553990" cy="2553991"/>
          </a:xfrm>
          <a:custGeom>
            <a:avLst/>
            <a:gdLst>
              <a:gd name="connsiteX0" fmla="*/ 2553990 w 2553990"/>
              <a:gd name="connsiteY0" fmla="*/ 0 h 2553991"/>
              <a:gd name="connsiteX1" fmla="*/ 2553990 w 2553990"/>
              <a:gd name="connsiteY1" fmla="*/ 2553991 h 2553991"/>
              <a:gd name="connsiteX2" fmla="*/ 0 w 2553990"/>
              <a:gd name="connsiteY2" fmla="*/ 0 h 2553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53990" h="2553991">
                <a:moveTo>
                  <a:pt x="2553990" y="0"/>
                </a:moveTo>
                <a:lnTo>
                  <a:pt x="2553990" y="2553991"/>
                </a:lnTo>
                <a:lnTo>
                  <a:pt x="0" y="0"/>
                </a:lnTo>
                <a:close/>
              </a:path>
            </a:pathLst>
          </a:custGeom>
          <a:solidFill>
            <a:srgbClr val="23B4FF"/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reeform 36"/>
          <p:cNvSpPr/>
          <p:nvPr/>
        </p:nvSpPr>
        <p:spPr>
          <a:xfrm rot="18900000">
            <a:off x="-1135325" y="3708715"/>
            <a:ext cx="2559410" cy="2967775"/>
          </a:xfrm>
          <a:custGeom>
            <a:avLst/>
            <a:gdLst>
              <a:gd name="connsiteX0" fmla="*/ 2559410 w 2559410"/>
              <a:gd name="connsiteY0" fmla="*/ 0 h 2967775"/>
              <a:gd name="connsiteX1" fmla="*/ 2559410 w 2559410"/>
              <a:gd name="connsiteY1" fmla="*/ 2967775 h 2967775"/>
              <a:gd name="connsiteX2" fmla="*/ 408364 w 2559410"/>
              <a:gd name="connsiteY2" fmla="*/ 2967774 h 2967775"/>
              <a:gd name="connsiteX3" fmla="*/ 0 w 2559410"/>
              <a:gd name="connsiteY3" fmla="*/ 2559411 h 2967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59410" h="2967775">
                <a:moveTo>
                  <a:pt x="2559410" y="0"/>
                </a:moveTo>
                <a:lnTo>
                  <a:pt x="2559410" y="2967775"/>
                </a:lnTo>
                <a:lnTo>
                  <a:pt x="408364" y="2967774"/>
                </a:lnTo>
                <a:lnTo>
                  <a:pt x="0" y="2559411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 27"/>
          <p:cNvSpPr/>
          <p:nvPr/>
        </p:nvSpPr>
        <p:spPr>
          <a:xfrm rot="18900000">
            <a:off x="7782545" y="4989712"/>
            <a:ext cx="3778408" cy="3635585"/>
          </a:xfrm>
          <a:custGeom>
            <a:avLst/>
            <a:gdLst>
              <a:gd name="connsiteX0" fmla="*/ 3778408 w 3778408"/>
              <a:gd name="connsiteY0" fmla="*/ 0 h 3635585"/>
              <a:gd name="connsiteX1" fmla="*/ 3778408 w 3778408"/>
              <a:gd name="connsiteY1" fmla="*/ 3492762 h 3635585"/>
              <a:gd name="connsiteX2" fmla="*/ 3635585 w 3778408"/>
              <a:gd name="connsiteY2" fmla="*/ 3635585 h 3635585"/>
              <a:gd name="connsiteX3" fmla="*/ 0 w 3778408"/>
              <a:gd name="connsiteY3" fmla="*/ 0 h 3635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78408" h="3635585">
                <a:moveTo>
                  <a:pt x="3778408" y="0"/>
                </a:moveTo>
                <a:lnTo>
                  <a:pt x="3778408" y="3492762"/>
                </a:lnTo>
                <a:lnTo>
                  <a:pt x="3635585" y="363558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 31"/>
          <p:cNvSpPr/>
          <p:nvPr/>
        </p:nvSpPr>
        <p:spPr>
          <a:xfrm rot="18900000">
            <a:off x="808246" y="-1956237"/>
            <a:ext cx="6376737" cy="9851811"/>
          </a:xfrm>
          <a:custGeom>
            <a:avLst/>
            <a:gdLst>
              <a:gd name="connsiteX0" fmla="*/ 2462209 w 6376737"/>
              <a:gd name="connsiteY0" fmla="*/ 0 h 9851811"/>
              <a:gd name="connsiteX1" fmla="*/ 6376737 w 6376737"/>
              <a:gd name="connsiteY1" fmla="*/ 3914528 h 9851811"/>
              <a:gd name="connsiteX2" fmla="*/ 6376737 w 6376737"/>
              <a:gd name="connsiteY2" fmla="*/ 9851811 h 9851811"/>
              <a:gd name="connsiteX3" fmla="*/ 2615344 w 6376737"/>
              <a:gd name="connsiteY3" fmla="*/ 9851811 h 9851811"/>
              <a:gd name="connsiteX4" fmla="*/ 1 w 6376737"/>
              <a:gd name="connsiteY4" fmla="*/ 7236468 h 9851811"/>
              <a:gd name="connsiteX5" fmla="*/ 0 w 6376737"/>
              <a:gd name="connsiteY5" fmla="*/ 2462209 h 9851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376737" h="9851811">
                <a:moveTo>
                  <a:pt x="2462209" y="0"/>
                </a:moveTo>
                <a:lnTo>
                  <a:pt x="6376737" y="3914528"/>
                </a:lnTo>
                <a:lnTo>
                  <a:pt x="6376737" y="9851811"/>
                </a:lnTo>
                <a:lnTo>
                  <a:pt x="2615344" y="9851811"/>
                </a:lnTo>
                <a:lnTo>
                  <a:pt x="1" y="7236468"/>
                </a:lnTo>
                <a:lnTo>
                  <a:pt x="0" y="246220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92100" dir="5400000" algn="t" rotWithShape="0">
              <a:prstClr val="black">
                <a:alpha val="45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944686" y="2790401"/>
            <a:ext cx="760721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latin typeface="Raleway" charset="0"/>
                <a:ea typeface="Raleway" charset="0"/>
                <a:cs typeface="Raleway" charset="0"/>
              </a:rPr>
              <a:t>Design and development of an arcade simulation environment for PVSio-web </a:t>
            </a:r>
            <a:endParaRPr lang="en-US" sz="4000" dirty="0">
              <a:effectLst/>
              <a:latin typeface="Raleway" charset="0"/>
              <a:ea typeface="Raleway" charset="0"/>
              <a:cs typeface="Raleway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2743660" y="4859270"/>
            <a:ext cx="40092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Raleway" charset="0"/>
                <a:ea typeface="Raleway" charset="0"/>
                <a:cs typeface="Raleway" charset="0"/>
              </a:rPr>
              <a:t>MSc in Computer Science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835004" y="660914"/>
            <a:ext cx="3395222" cy="614554"/>
            <a:chOff x="835004" y="660914"/>
            <a:chExt cx="3395222" cy="614554"/>
          </a:xfrm>
        </p:grpSpPr>
        <p:grpSp>
          <p:nvGrpSpPr>
            <p:cNvPr id="11" name="Group 10"/>
            <p:cNvGrpSpPr/>
            <p:nvPr/>
          </p:nvGrpSpPr>
          <p:grpSpPr>
            <a:xfrm>
              <a:off x="835004" y="660914"/>
              <a:ext cx="677117" cy="614554"/>
              <a:chOff x="1585912" y="819150"/>
              <a:chExt cx="5143500" cy="4668265"/>
            </a:xfrm>
          </p:grpSpPr>
          <p:sp>
            <p:nvSpPr>
              <p:cNvPr id="12" name="Diamond 11"/>
              <p:cNvSpPr/>
              <p:nvPr/>
            </p:nvSpPr>
            <p:spPr>
              <a:xfrm>
                <a:off x="1585912" y="2687065"/>
                <a:ext cx="5143500" cy="2800350"/>
              </a:xfrm>
              <a:prstGeom prst="diamond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50800" dist="25400" dir="5400000" algn="t" rotWithShape="0">
                  <a:prstClr val="black">
                    <a:alpha val="30000"/>
                  </a:prstClr>
                </a:outerShdw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Freeform 12"/>
              <p:cNvSpPr/>
              <p:nvPr/>
            </p:nvSpPr>
            <p:spPr>
              <a:xfrm>
                <a:off x="2243137" y="2687065"/>
                <a:ext cx="3829050" cy="2084704"/>
              </a:xfrm>
              <a:custGeom>
                <a:avLst/>
                <a:gdLst>
                  <a:gd name="connsiteX0" fmla="*/ 1884609 w 3769219"/>
                  <a:gd name="connsiteY0" fmla="*/ 0 h 2052130"/>
                  <a:gd name="connsiteX1" fmla="*/ 3769219 w 3769219"/>
                  <a:gd name="connsiteY1" fmla="*/ 1026065 h 2052130"/>
                  <a:gd name="connsiteX2" fmla="*/ 1884609 w 3769219"/>
                  <a:gd name="connsiteY2" fmla="*/ 2052130 h 2052130"/>
                  <a:gd name="connsiteX3" fmla="*/ 0 w 3769219"/>
                  <a:gd name="connsiteY3" fmla="*/ 1026065 h 20521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769219" h="2052130">
                    <a:moveTo>
                      <a:pt x="1884609" y="0"/>
                    </a:moveTo>
                    <a:lnTo>
                      <a:pt x="3769219" y="1026065"/>
                    </a:lnTo>
                    <a:lnTo>
                      <a:pt x="1884609" y="2052130"/>
                    </a:lnTo>
                    <a:lnTo>
                      <a:pt x="0" y="1026065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ffectLst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Diamond 13"/>
              <p:cNvSpPr/>
              <p:nvPr/>
            </p:nvSpPr>
            <p:spPr>
              <a:xfrm>
                <a:off x="1585912" y="1753108"/>
                <a:ext cx="5143500" cy="2800350"/>
              </a:xfrm>
              <a:prstGeom prst="diamond">
                <a:avLst/>
              </a:prstGeom>
              <a:solidFill>
                <a:schemeClr val="accent5"/>
              </a:solidFill>
              <a:ln>
                <a:noFill/>
              </a:ln>
              <a:effectLst>
                <a:outerShdw blurRad="50800" dist="25400" dir="5400000" algn="t" rotWithShape="0">
                  <a:prstClr val="black">
                    <a:alpha val="30000"/>
                  </a:prstClr>
                </a:outerShdw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Freeform 14"/>
              <p:cNvSpPr/>
              <p:nvPr/>
            </p:nvSpPr>
            <p:spPr>
              <a:xfrm>
                <a:off x="2243137" y="1753108"/>
                <a:ext cx="3829050" cy="2084704"/>
              </a:xfrm>
              <a:custGeom>
                <a:avLst/>
                <a:gdLst>
                  <a:gd name="connsiteX0" fmla="*/ 1884609 w 3769219"/>
                  <a:gd name="connsiteY0" fmla="*/ 0 h 2052130"/>
                  <a:gd name="connsiteX1" fmla="*/ 3769219 w 3769219"/>
                  <a:gd name="connsiteY1" fmla="*/ 1026065 h 2052130"/>
                  <a:gd name="connsiteX2" fmla="*/ 1884609 w 3769219"/>
                  <a:gd name="connsiteY2" fmla="*/ 2052130 h 2052130"/>
                  <a:gd name="connsiteX3" fmla="*/ 0 w 3769219"/>
                  <a:gd name="connsiteY3" fmla="*/ 1026065 h 20521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769219" h="2052130">
                    <a:moveTo>
                      <a:pt x="1884609" y="0"/>
                    </a:moveTo>
                    <a:lnTo>
                      <a:pt x="3769219" y="1026065"/>
                    </a:lnTo>
                    <a:lnTo>
                      <a:pt x="1884609" y="2052130"/>
                    </a:lnTo>
                    <a:lnTo>
                      <a:pt x="0" y="1026065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Diamond 15"/>
              <p:cNvSpPr/>
              <p:nvPr/>
            </p:nvSpPr>
            <p:spPr>
              <a:xfrm>
                <a:off x="1585912" y="819150"/>
                <a:ext cx="5143500" cy="2800350"/>
              </a:xfrm>
              <a:prstGeom prst="diamond">
                <a:avLst/>
              </a:prstGeom>
              <a:solidFill>
                <a:srgbClr val="23B4FF"/>
              </a:solidFill>
              <a:ln>
                <a:noFill/>
              </a:ln>
              <a:effectLst>
                <a:outerShdw blurRad="50800" dist="25400" dir="5400000" algn="t" rotWithShape="0">
                  <a:prstClr val="black">
                    <a:alpha val="30000"/>
                  </a:prstClr>
                </a:outerShdw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70C0"/>
                  </a:solidFill>
                </a:endParaRPr>
              </a:p>
            </p:txBody>
          </p:sp>
        </p:grpSp>
        <p:sp>
          <p:nvSpPr>
            <p:cNvPr id="2" name="TextBox 1"/>
            <p:cNvSpPr txBox="1"/>
            <p:nvPr/>
          </p:nvSpPr>
          <p:spPr>
            <a:xfrm>
              <a:off x="1681385" y="767545"/>
              <a:ext cx="25488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2">
                      <a:lumMod val="75000"/>
                    </a:schemeClr>
                  </a:solidFill>
                  <a:latin typeface="Raleway" charset="0"/>
                  <a:ea typeface="Raleway" charset="0"/>
                  <a:cs typeface="Raleway" charset="0"/>
                </a:rPr>
                <a:t>PVSio-web</a:t>
              </a:r>
            </a:p>
          </p:txBody>
        </p:sp>
      </p:grpSp>
      <p:sp>
        <p:nvSpPr>
          <p:cNvPr id="18" name="Rectangle 17"/>
          <p:cNvSpPr/>
          <p:nvPr/>
        </p:nvSpPr>
        <p:spPr>
          <a:xfrm>
            <a:off x="8065193" y="5682212"/>
            <a:ext cx="338455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rPr>
              <a:t>Escola de Engenharia</a:t>
            </a:r>
          </a:p>
          <a:p>
            <a:pPr algn="ctr"/>
            <a:r>
              <a:rPr lang="en-US" dirty="0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rPr>
              <a:t>Departamento de Informática</a:t>
            </a:r>
          </a:p>
          <a:p>
            <a:pPr algn="ctr"/>
            <a:r>
              <a:rPr lang="en-US" dirty="0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rPr>
              <a:t>Universidade do Minho</a:t>
            </a:r>
          </a:p>
        </p:txBody>
      </p:sp>
      <p:sp>
        <p:nvSpPr>
          <p:cNvPr id="19" name="Rectangle 18"/>
          <p:cNvSpPr/>
          <p:nvPr/>
        </p:nvSpPr>
        <p:spPr>
          <a:xfrm>
            <a:off x="3081038" y="5730393"/>
            <a:ext cx="33345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Raleway" charset="0"/>
                <a:ea typeface="Raleway" charset="0"/>
                <a:cs typeface="Raleway" charset="0"/>
              </a:rPr>
              <a:t>José Carlos Brandão (a71223)</a:t>
            </a:r>
          </a:p>
        </p:txBody>
      </p:sp>
      <p:pic>
        <p:nvPicPr>
          <p:cNvPr id="20" name="Imagem 2">
            <a:extLst>
              <a:ext uri="{FF2B5EF4-FFF2-40B4-BE49-F238E27FC236}">
                <a16:creationId xmlns:a16="http://schemas.microsoft.com/office/drawing/2014/main" id="{611F7A4A-D7AE-4CB9-A4AE-0906EEF6AE7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4"/>
          <a:stretch/>
        </p:blipFill>
        <p:spPr>
          <a:xfrm>
            <a:off x="11449749" y="660914"/>
            <a:ext cx="775271" cy="391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139932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1"/>
            <a:ext cx="12192000" cy="360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455A63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360000"/>
            <a:ext cx="12192000" cy="1206947"/>
          </a:xfrm>
          <a:prstGeom prst="rect">
            <a:avLst/>
          </a:prstGeom>
          <a:solidFill>
            <a:srgbClr val="607D8B"/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607D8B"/>
              </a:solidFill>
            </a:endParaRPr>
          </a:p>
        </p:txBody>
      </p:sp>
      <p:sp>
        <p:nvSpPr>
          <p:cNvPr id="75" name="Title 1"/>
          <p:cNvSpPr txBox="1">
            <a:spLocks/>
          </p:cNvSpPr>
          <p:nvPr/>
        </p:nvSpPr>
        <p:spPr>
          <a:xfrm>
            <a:off x="560462" y="724705"/>
            <a:ext cx="6718643" cy="47753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 sz="2400" dirty="0" err="1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rPr>
              <a:t>Developed</a:t>
            </a:r>
            <a:r>
              <a:rPr lang="pt-PT" sz="2400" dirty="0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rPr>
              <a:t> </a:t>
            </a:r>
            <a:r>
              <a:rPr lang="pt-PT" sz="2400" dirty="0" err="1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rPr>
              <a:t>widgets</a:t>
            </a:r>
            <a:r>
              <a:rPr lang="pt-PT" sz="2400" dirty="0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rPr>
              <a:t> </a:t>
            </a:r>
            <a:r>
              <a:rPr lang="en-US" sz="2400" dirty="0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rPr>
              <a:t>within </a:t>
            </a:r>
            <a:r>
              <a:rPr lang="en-US" sz="2400" dirty="0" err="1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rPr>
              <a:t>PVSio</a:t>
            </a:r>
            <a:r>
              <a:rPr lang="en-US" sz="2400" dirty="0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rPr>
              <a:t>-web</a:t>
            </a:r>
          </a:p>
          <a:p>
            <a:endParaRPr lang="en-US" sz="2400" dirty="0">
              <a:solidFill>
                <a:schemeClr val="bg1"/>
              </a:solidFill>
              <a:latin typeface="Raleway" charset="0"/>
              <a:ea typeface="Raleway" charset="0"/>
              <a:cs typeface="Raleway" charset="0"/>
            </a:endParaRPr>
          </a:p>
        </p:txBody>
      </p:sp>
      <p:sp>
        <p:nvSpPr>
          <p:cNvPr id="76" name="Title 1"/>
          <p:cNvSpPr txBox="1">
            <a:spLocks/>
          </p:cNvSpPr>
          <p:nvPr/>
        </p:nvSpPr>
        <p:spPr>
          <a:xfrm>
            <a:off x="560463" y="57223"/>
            <a:ext cx="3809075" cy="3027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José Carlos Brandão (a71223@alunos.uminho.pt)</a:t>
            </a:r>
          </a:p>
        </p:txBody>
      </p:sp>
      <p:sp>
        <p:nvSpPr>
          <p:cNvPr id="77" name="Title 1"/>
          <p:cNvSpPr txBox="1">
            <a:spLocks/>
          </p:cNvSpPr>
          <p:nvPr/>
        </p:nvSpPr>
        <p:spPr>
          <a:xfrm>
            <a:off x="8051999" y="57223"/>
            <a:ext cx="4113234" cy="3027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MSc Pre-dissertation in Computer Science PVSio-web </a:t>
            </a:r>
          </a:p>
        </p:txBody>
      </p:sp>
      <p:sp>
        <p:nvSpPr>
          <p:cNvPr id="79" name="Oval 78"/>
          <p:cNvSpPr>
            <a:spLocks/>
          </p:cNvSpPr>
          <p:nvPr/>
        </p:nvSpPr>
        <p:spPr>
          <a:xfrm>
            <a:off x="10987745" y="1260947"/>
            <a:ext cx="720000" cy="720000"/>
          </a:xfrm>
          <a:prstGeom prst="ellipse">
            <a:avLst/>
          </a:prstGeom>
          <a:solidFill>
            <a:srgbClr val="23B4FF"/>
          </a:solidFill>
          <a:ln>
            <a:noFill/>
          </a:ln>
          <a:effectLst>
            <a:outerShdw blurRad="38100" dist="12700" dir="54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Raleway" charset="0"/>
                <a:ea typeface="Raleway" charset="0"/>
                <a:cs typeface="Raleway" charset="0"/>
              </a:rPr>
              <a:t>10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C9A1455-ADF7-D649-BFC9-0E6AF1386434}"/>
              </a:ext>
            </a:extLst>
          </p:cNvPr>
          <p:cNvSpPr/>
          <p:nvPr/>
        </p:nvSpPr>
        <p:spPr>
          <a:xfrm>
            <a:off x="6112331" y="2078921"/>
            <a:ext cx="1839686" cy="10885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solidFill>
                  <a:sysClr val="windowText" lastClr="000000"/>
                </a:solidFill>
              </a:rPr>
              <a:t>TrackGenerator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8D62E8A-0865-514D-9674-03427CBD868C}"/>
              </a:ext>
            </a:extLst>
          </p:cNvPr>
          <p:cNvSpPr/>
          <p:nvPr/>
        </p:nvSpPr>
        <p:spPr>
          <a:xfrm>
            <a:off x="1338946" y="2078922"/>
            <a:ext cx="1839686" cy="10885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 err="1">
                <a:solidFill>
                  <a:sysClr val="windowText" lastClr="000000"/>
                </a:solidFill>
              </a:rPr>
              <a:t>Arcade</a:t>
            </a:r>
            <a:endParaRPr lang="pt-PT" dirty="0">
              <a:solidFill>
                <a:sysClr val="windowText" lastClr="000000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9E39C27-83BF-5B4B-9DC0-16D2342146F6}"/>
              </a:ext>
            </a:extLst>
          </p:cNvPr>
          <p:cNvSpPr/>
          <p:nvPr/>
        </p:nvSpPr>
        <p:spPr>
          <a:xfrm>
            <a:off x="8534402" y="2078921"/>
            <a:ext cx="1839686" cy="10885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 err="1">
                <a:solidFill>
                  <a:sysClr val="windowText" lastClr="000000"/>
                </a:solidFill>
              </a:rPr>
              <a:t>Customization</a:t>
            </a:r>
            <a:endParaRPr lang="pt-PT" dirty="0">
              <a:solidFill>
                <a:sysClr val="windowText" lastClr="000000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7F86715-2C02-A94E-A89C-F5778A964A38}"/>
              </a:ext>
            </a:extLst>
          </p:cNvPr>
          <p:cNvSpPr/>
          <p:nvPr/>
        </p:nvSpPr>
        <p:spPr>
          <a:xfrm>
            <a:off x="1338946" y="5084060"/>
            <a:ext cx="1839686" cy="10885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 err="1">
                <a:solidFill>
                  <a:sysClr val="windowText" lastClr="000000"/>
                </a:solidFill>
              </a:rPr>
              <a:t>DrawGamepad</a:t>
            </a:r>
            <a:endParaRPr lang="pt-PT" dirty="0">
              <a:solidFill>
                <a:sysClr val="windowText" lastClr="000000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EAF9CD9-736B-8D43-8FB4-E86E6539ED74}"/>
              </a:ext>
            </a:extLst>
          </p:cNvPr>
          <p:cNvSpPr/>
          <p:nvPr/>
        </p:nvSpPr>
        <p:spPr>
          <a:xfrm>
            <a:off x="6112331" y="3581491"/>
            <a:ext cx="2102948" cy="10885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 err="1">
                <a:solidFill>
                  <a:sysClr val="windowText" lastClr="000000"/>
                </a:solidFill>
              </a:rPr>
              <a:t>GamepadController</a:t>
            </a:r>
            <a:endParaRPr lang="pt-PT" dirty="0">
              <a:solidFill>
                <a:sysClr val="windowText" lastClr="000000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D572E74-C0C1-BD4F-82A8-D083D478199F}"/>
              </a:ext>
            </a:extLst>
          </p:cNvPr>
          <p:cNvSpPr/>
          <p:nvPr/>
        </p:nvSpPr>
        <p:spPr>
          <a:xfrm>
            <a:off x="3553689" y="3581491"/>
            <a:ext cx="2290441" cy="10885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 err="1">
                <a:solidFill>
                  <a:sysClr val="windowText" lastClr="000000"/>
                </a:solidFill>
              </a:rPr>
              <a:t>GyroscopeController</a:t>
            </a:r>
            <a:endParaRPr lang="pt-PT" dirty="0">
              <a:solidFill>
                <a:sysClr val="windowText" lastClr="000000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2CA85C8-D647-044B-9301-A3BED368C7D2}"/>
              </a:ext>
            </a:extLst>
          </p:cNvPr>
          <p:cNvSpPr/>
          <p:nvPr/>
        </p:nvSpPr>
        <p:spPr>
          <a:xfrm>
            <a:off x="1338946" y="3581491"/>
            <a:ext cx="1839686" cy="10885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 err="1">
                <a:solidFill>
                  <a:sysClr val="windowText" lastClr="000000"/>
                </a:solidFill>
              </a:rPr>
              <a:t>Sound</a:t>
            </a:r>
            <a:endParaRPr lang="pt-PT" dirty="0">
              <a:solidFill>
                <a:sysClr val="windowText" lastClr="000000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90CF298-5786-D847-8E27-61C3B80B9484}"/>
              </a:ext>
            </a:extLst>
          </p:cNvPr>
          <p:cNvSpPr/>
          <p:nvPr/>
        </p:nvSpPr>
        <p:spPr>
          <a:xfrm>
            <a:off x="3553689" y="5121596"/>
            <a:ext cx="1839686" cy="10885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 err="1">
                <a:solidFill>
                  <a:sysClr val="windowText" lastClr="000000"/>
                </a:solidFill>
              </a:rPr>
              <a:t>SteeringWheel</a:t>
            </a:r>
            <a:endParaRPr lang="pt-PT" dirty="0">
              <a:solidFill>
                <a:sysClr val="windowText" lastClr="000000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ACCF0E3-58AD-D948-86F5-58A524F1DEAF}"/>
              </a:ext>
            </a:extLst>
          </p:cNvPr>
          <p:cNvSpPr/>
          <p:nvPr/>
        </p:nvSpPr>
        <p:spPr>
          <a:xfrm>
            <a:off x="8534402" y="3581490"/>
            <a:ext cx="2430952" cy="10885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 err="1">
                <a:solidFill>
                  <a:sysClr val="windowText" lastClr="000000"/>
                </a:solidFill>
              </a:rPr>
              <a:t>VirtualKeypadController</a:t>
            </a:r>
            <a:endParaRPr lang="pt-PT" dirty="0">
              <a:solidFill>
                <a:sysClr val="windowText" lastClr="000000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3E54B16-AA68-054F-9DB1-A3CE0D7429B4}"/>
              </a:ext>
            </a:extLst>
          </p:cNvPr>
          <p:cNvSpPr/>
          <p:nvPr/>
        </p:nvSpPr>
        <p:spPr>
          <a:xfrm>
            <a:off x="3553689" y="2078922"/>
            <a:ext cx="2183585" cy="10885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 err="1">
                <a:solidFill>
                  <a:sysClr val="windowText" lastClr="000000"/>
                </a:solidFill>
              </a:rPr>
              <a:t>ArcadeWithoutLaps</a:t>
            </a:r>
            <a:endParaRPr lang="pt-PT" dirty="0">
              <a:solidFill>
                <a:sysClr val="windowText" lastClr="000000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1064B81-7F55-4F46-A976-7C1157F97048}"/>
              </a:ext>
            </a:extLst>
          </p:cNvPr>
          <p:cNvSpPr/>
          <p:nvPr/>
        </p:nvSpPr>
        <p:spPr>
          <a:xfrm>
            <a:off x="5768432" y="5121596"/>
            <a:ext cx="2596243" cy="10885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 err="1">
                <a:solidFill>
                  <a:sysClr val="windowText" lastClr="000000"/>
                </a:solidFill>
              </a:rPr>
              <a:t>ButtonExternalController</a:t>
            </a:r>
            <a:endParaRPr lang="pt-PT" dirty="0">
              <a:solidFill>
                <a:sysClr val="windowText" lastClr="000000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190C145-4076-A048-BD2B-439D1107686C}"/>
              </a:ext>
            </a:extLst>
          </p:cNvPr>
          <p:cNvSpPr/>
          <p:nvPr/>
        </p:nvSpPr>
        <p:spPr>
          <a:xfrm>
            <a:off x="8534402" y="5121596"/>
            <a:ext cx="2596243" cy="10885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 err="1">
                <a:solidFill>
                  <a:sysClr val="windowText" lastClr="000000"/>
                </a:solidFill>
              </a:rPr>
              <a:t>LincolnMKCDashboard</a:t>
            </a:r>
            <a:endParaRPr lang="pt-PT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7825884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1"/>
            <a:ext cx="12192000" cy="360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455A63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360000"/>
            <a:ext cx="12192000" cy="1206947"/>
          </a:xfrm>
          <a:prstGeom prst="rect">
            <a:avLst/>
          </a:prstGeom>
          <a:solidFill>
            <a:srgbClr val="607D8B"/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607D8B"/>
              </a:solidFill>
            </a:endParaRPr>
          </a:p>
        </p:txBody>
      </p:sp>
      <p:sp>
        <p:nvSpPr>
          <p:cNvPr id="75" name="Title 1"/>
          <p:cNvSpPr txBox="1">
            <a:spLocks/>
          </p:cNvSpPr>
          <p:nvPr/>
        </p:nvSpPr>
        <p:spPr>
          <a:xfrm>
            <a:off x="560462" y="724705"/>
            <a:ext cx="6718643" cy="47753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 sz="2400" dirty="0" err="1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rPr>
              <a:t>How</a:t>
            </a:r>
            <a:r>
              <a:rPr lang="pt-PT" sz="2400" dirty="0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rPr>
              <a:t> do </a:t>
            </a:r>
            <a:r>
              <a:rPr lang="pt-PT" sz="2400" dirty="0" err="1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rPr>
              <a:t>widgets</a:t>
            </a:r>
            <a:r>
              <a:rPr lang="pt-PT" sz="2400" dirty="0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rPr>
              <a:t> relate </a:t>
            </a:r>
            <a:r>
              <a:rPr lang="en-US" sz="2400" dirty="0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rPr>
              <a:t>within </a:t>
            </a:r>
            <a:r>
              <a:rPr lang="en-US" sz="2400" dirty="0" err="1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rPr>
              <a:t>PVSio</a:t>
            </a:r>
            <a:r>
              <a:rPr lang="en-US" sz="2400" dirty="0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rPr>
              <a:t>-web</a:t>
            </a:r>
          </a:p>
          <a:p>
            <a:endParaRPr lang="en-US" sz="2400" dirty="0">
              <a:solidFill>
                <a:schemeClr val="bg1"/>
              </a:solidFill>
              <a:latin typeface="Raleway" charset="0"/>
              <a:ea typeface="Raleway" charset="0"/>
              <a:cs typeface="Raleway" charset="0"/>
            </a:endParaRPr>
          </a:p>
        </p:txBody>
      </p:sp>
      <p:sp>
        <p:nvSpPr>
          <p:cNvPr id="76" name="Title 1"/>
          <p:cNvSpPr txBox="1">
            <a:spLocks/>
          </p:cNvSpPr>
          <p:nvPr/>
        </p:nvSpPr>
        <p:spPr>
          <a:xfrm>
            <a:off x="560463" y="57223"/>
            <a:ext cx="3809075" cy="3027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José Carlos Brandão (a71223@alunos.uminho.pt)</a:t>
            </a:r>
          </a:p>
        </p:txBody>
      </p:sp>
      <p:sp>
        <p:nvSpPr>
          <p:cNvPr id="77" name="Title 1"/>
          <p:cNvSpPr txBox="1">
            <a:spLocks/>
          </p:cNvSpPr>
          <p:nvPr/>
        </p:nvSpPr>
        <p:spPr>
          <a:xfrm>
            <a:off x="8051999" y="57223"/>
            <a:ext cx="4113234" cy="3027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MSc Pre-dissertation in Computer Science PVSio-web </a:t>
            </a:r>
          </a:p>
        </p:txBody>
      </p:sp>
      <p:sp>
        <p:nvSpPr>
          <p:cNvPr id="79" name="Oval 78"/>
          <p:cNvSpPr>
            <a:spLocks/>
          </p:cNvSpPr>
          <p:nvPr/>
        </p:nvSpPr>
        <p:spPr>
          <a:xfrm>
            <a:off x="10987745" y="1260947"/>
            <a:ext cx="720000" cy="720000"/>
          </a:xfrm>
          <a:prstGeom prst="ellipse">
            <a:avLst/>
          </a:prstGeom>
          <a:solidFill>
            <a:srgbClr val="23B4FF"/>
          </a:solidFill>
          <a:ln>
            <a:noFill/>
          </a:ln>
          <a:effectLst>
            <a:outerShdw blurRad="38100" dist="12700" dir="54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Raleway" charset="0"/>
                <a:ea typeface="Raleway" charset="0"/>
                <a:cs typeface="Raleway" charset="0"/>
              </a:rPr>
              <a:t>11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C9A1455-ADF7-D649-BFC9-0E6AF1386434}"/>
              </a:ext>
            </a:extLst>
          </p:cNvPr>
          <p:cNvSpPr/>
          <p:nvPr/>
        </p:nvSpPr>
        <p:spPr>
          <a:xfrm>
            <a:off x="402772" y="1931651"/>
            <a:ext cx="1839686" cy="10885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solidFill>
                  <a:sysClr val="windowText" lastClr="000000"/>
                </a:solidFill>
              </a:rPr>
              <a:t>TrackGenerator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8D62E8A-0865-514D-9674-03427CBD868C}"/>
              </a:ext>
            </a:extLst>
          </p:cNvPr>
          <p:cNvSpPr/>
          <p:nvPr/>
        </p:nvSpPr>
        <p:spPr>
          <a:xfrm>
            <a:off x="3622176" y="1931651"/>
            <a:ext cx="1839686" cy="10885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 err="1">
                <a:solidFill>
                  <a:sysClr val="windowText" lastClr="000000"/>
                </a:solidFill>
              </a:rPr>
              <a:t>Arcade</a:t>
            </a:r>
            <a:endParaRPr lang="pt-PT" dirty="0">
              <a:solidFill>
                <a:sysClr val="windowText" lastClr="000000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2CA85C8-D647-044B-9301-A3BED368C7D2}"/>
              </a:ext>
            </a:extLst>
          </p:cNvPr>
          <p:cNvSpPr/>
          <p:nvPr/>
        </p:nvSpPr>
        <p:spPr>
          <a:xfrm>
            <a:off x="6229559" y="1931651"/>
            <a:ext cx="1839686" cy="10885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 err="1">
                <a:solidFill>
                  <a:sysClr val="windowText" lastClr="000000"/>
                </a:solidFill>
              </a:rPr>
              <a:t>Sound</a:t>
            </a:r>
            <a:endParaRPr lang="pt-PT" dirty="0">
              <a:solidFill>
                <a:sysClr val="windowText" lastClr="000000"/>
              </a:solidFill>
            </a:endParaRPr>
          </a:p>
        </p:txBody>
      </p:sp>
      <p:sp>
        <p:nvSpPr>
          <p:cNvPr id="2" name="Right Arrow 1">
            <a:extLst>
              <a:ext uri="{FF2B5EF4-FFF2-40B4-BE49-F238E27FC236}">
                <a16:creationId xmlns:a16="http://schemas.microsoft.com/office/drawing/2014/main" id="{64D94847-EF9C-DB4C-A051-501346717D47}"/>
              </a:ext>
            </a:extLst>
          </p:cNvPr>
          <p:cNvSpPr/>
          <p:nvPr/>
        </p:nvSpPr>
        <p:spPr>
          <a:xfrm>
            <a:off x="2311831" y="2158119"/>
            <a:ext cx="1240972" cy="734221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8C94EB-176B-B947-B39C-0B32E847AF97}"/>
              </a:ext>
            </a:extLst>
          </p:cNvPr>
          <p:cNvSpPr txBox="1"/>
          <p:nvPr/>
        </p:nvSpPr>
        <p:spPr>
          <a:xfrm>
            <a:off x="1557197" y="3020222"/>
            <a:ext cx="236258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400" dirty="0" err="1"/>
              <a:t>Creates</a:t>
            </a:r>
            <a:r>
              <a:rPr lang="pt-PT" sz="1400" dirty="0"/>
              <a:t> </a:t>
            </a:r>
            <a:r>
              <a:rPr lang="pt-PT" sz="1400" dirty="0" err="1"/>
              <a:t>desired</a:t>
            </a:r>
            <a:r>
              <a:rPr lang="pt-PT" sz="1400" dirty="0"/>
              <a:t> </a:t>
            </a:r>
            <a:r>
              <a:rPr lang="pt-PT" sz="1400" dirty="0" err="1"/>
              <a:t>track</a:t>
            </a:r>
            <a:r>
              <a:rPr lang="pt-PT" sz="1400" dirty="0"/>
              <a:t> </a:t>
            </a:r>
            <a:r>
              <a:rPr lang="pt-PT" sz="1400" dirty="0" err="1"/>
              <a:t>and</a:t>
            </a:r>
            <a:r>
              <a:rPr lang="pt-PT" sz="1400" dirty="0"/>
              <a:t> </a:t>
            </a:r>
            <a:r>
              <a:rPr lang="pt-PT" sz="1400" dirty="0" err="1"/>
              <a:t>creates</a:t>
            </a:r>
            <a:r>
              <a:rPr lang="pt-PT" sz="1400" dirty="0"/>
              <a:t> </a:t>
            </a:r>
            <a:r>
              <a:rPr lang="pt-PT" sz="1400" dirty="0" err="1"/>
              <a:t>new</a:t>
            </a:r>
            <a:r>
              <a:rPr lang="pt-PT" sz="1400" dirty="0"/>
              <a:t> JSON file </a:t>
            </a:r>
            <a:r>
              <a:rPr lang="pt-PT" sz="1400" dirty="0" err="1"/>
              <a:t>with</a:t>
            </a:r>
            <a:r>
              <a:rPr lang="pt-PT" sz="1400" dirty="0"/>
              <a:t> </a:t>
            </a:r>
            <a:r>
              <a:rPr lang="pt-PT" sz="1400" dirty="0" err="1"/>
              <a:t>all</a:t>
            </a:r>
            <a:r>
              <a:rPr lang="pt-PT" sz="1400" dirty="0"/>
              <a:t> </a:t>
            </a:r>
            <a:r>
              <a:rPr lang="pt-PT" sz="1400" dirty="0" err="1"/>
              <a:t>necessary</a:t>
            </a:r>
            <a:r>
              <a:rPr lang="pt-PT" sz="1400" dirty="0"/>
              <a:t> </a:t>
            </a:r>
            <a:r>
              <a:rPr lang="pt-PT" sz="1400" dirty="0" err="1"/>
              <a:t>configurations</a:t>
            </a:r>
            <a:endParaRPr lang="en-US" sz="1400" dirty="0"/>
          </a:p>
        </p:txBody>
      </p:sp>
      <p:sp>
        <p:nvSpPr>
          <p:cNvPr id="6" name="Right Arrow Callout 5">
            <a:extLst>
              <a:ext uri="{FF2B5EF4-FFF2-40B4-BE49-F238E27FC236}">
                <a16:creationId xmlns:a16="http://schemas.microsoft.com/office/drawing/2014/main" id="{ADE95302-B20E-EA42-AB06-2831B354B372}"/>
              </a:ext>
            </a:extLst>
          </p:cNvPr>
          <p:cNvSpPr/>
          <p:nvPr/>
        </p:nvSpPr>
        <p:spPr>
          <a:xfrm>
            <a:off x="5307787" y="2102488"/>
            <a:ext cx="921772" cy="808281"/>
          </a:xfrm>
          <a:prstGeom prst="rightArrowCallou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D6DDC31-24E5-5347-9472-E506569A257B}"/>
              </a:ext>
            </a:extLst>
          </p:cNvPr>
          <p:cNvSpPr txBox="1"/>
          <p:nvPr/>
        </p:nvSpPr>
        <p:spPr>
          <a:xfrm>
            <a:off x="141321" y="5581417"/>
            <a:ext cx="236258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400" dirty="0"/>
              <a:t>File-</a:t>
            </a:r>
            <a:r>
              <a:rPr lang="pt-PT" sz="1400" dirty="0" err="1"/>
              <a:t>Writing</a:t>
            </a:r>
            <a:r>
              <a:rPr lang="pt-PT" sz="1400" dirty="0"/>
              <a:t> API does </a:t>
            </a:r>
            <a:r>
              <a:rPr lang="pt-PT" sz="1400" dirty="0" err="1"/>
              <a:t>not</a:t>
            </a:r>
            <a:r>
              <a:rPr lang="pt-PT" sz="1400" dirty="0"/>
              <a:t> </a:t>
            </a:r>
            <a:r>
              <a:rPr lang="pt-PT" sz="1400" dirty="0" err="1"/>
              <a:t>yet</a:t>
            </a:r>
            <a:r>
              <a:rPr lang="pt-PT" sz="1400" dirty="0"/>
              <a:t> </a:t>
            </a:r>
            <a:r>
              <a:rPr lang="pt-PT" sz="1400" dirty="0" err="1"/>
              <a:t>exist</a:t>
            </a:r>
            <a:r>
              <a:rPr lang="pt-PT" sz="1400" dirty="0"/>
              <a:t>!! </a:t>
            </a:r>
            <a:r>
              <a:rPr lang="pt-PT" sz="1400" b="1" dirty="0"/>
              <a:t>TODO</a:t>
            </a:r>
          </a:p>
          <a:p>
            <a:endParaRPr lang="pt-PT" sz="1400" b="1" dirty="0"/>
          </a:p>
          <a:p>
            <a:r>
              <a:rPr lang="pt-PT" sz="1400" b="1" dirty="0"/>
              <a:t>Must </a:t>
            </a:r>
            <a:r>
              <a:rPr lang="pt-PT" sz="1400" b="1" dirty="0" err="1"/>
              <a:t>return</a:t>
            </a:r>
            <a:r>
              <a:rPr lang="pt-PT" sz="1400" b="1" dirty="0"/>
              <a:t> </a:t>
            </a:r>
            <a:r>
              <a:rPr lang="pt-PT" sz="1400" b="1" dirty="0" err="1"/>
              <a:t>filename</a:t>
            </a:r>
            <a:r>
              <a:rPr lang="pt-PT" sz="1400" b="1" dirty="0"/>
              <a:t> </a:t>
            </a:r>
            <a:r>
              <a:rPr lang="pt-PT" sz="1400" b="1" dirty="0" err="1"/>
              <a:t>just</a:t>
            </a:r>
            <a:r>
              <a:rPr lang="pt-PT" sz="1400" b="1" dirty="0"/>
              <a:t> </a:t>
            </a:r>
            <a:r>
              <a:rPr lang="pt-PT" sz="1400" b="1" dirty="0" err="1"/>
              <a:t>created</a:t>
            </a:r>
            <a:endParaRPr lang="en-US" sz="1400" b="1" dirty="0"/>
          </a:p>
        </p:txBody>
      </p:sp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id="{9FFE9834-8799-934E-9566-7C8BC1A51D02}"/>
              </a:ext>
            </a:extLst>
          </p:cNvPr>
          <p:cNvCxnSpPr>
            <a:cxnSpLocks/>
          </p:cNvCxnSpPr>
          <p:nvPr/>
        </p:nvCxnSpPr>
        <p:spPr>
          <a:xfrm rot="5400000">
            <a:off x="402663" y="4314982"/>
            <a:ext cx="1851605" cy="73941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B375B011-AD19-BD4A-AB6B-7EFA845A7A89}"/>
              </a:ext>
            </a:extLst>
          </p:cNvPr>
          <p:cNvSpPr txBox="1"/>
          <p:nvPr/>
        </p:nvSpPr>
        <p:spPr>
          <a:xfrm>
            <a:off x="4690620" y="3068821"/>
            <a:ext cx="28107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400" dirty="0" err="1"/>
              <a:t>Arcade</a:t>
            </a:r>
            <a:r>
              <a:rPr lang="pt-PT" sz="1400" dirty="0"/>
              <a:t> </a:t>
            </a:r>
            <a:r>
              <a:rPr lang="pt-PT" sz="1400" dirty="0" err="1"/>
              <a:t>Constructor</a:t>
            </a:r>
            <a:r>
              <a:rPr lang="pt-PT" sz="1400" dirty="0"/>
              <a:t> </a:t>
            </a:r>
            <a:r>
              <a:rPr lang="pt-PT" sz="1400" dirty="0" err="1"/>
              <a:t>invokes</a:t>
            </a:r>
            <a:r>
              <a:rPr lang="pt-PT" sz="1400" dirty="0"/>
              <a:t> </a:t>
            </a:r>
            <a:r>
              <a:rPr lang="pt-PT" sz="1400" dirty="0" err="1"/>
              <a:t>Sound</a:t>
            </a:r>
            <a:r>
              <a:rPr lang="pt-PT" sz="1400" dirty="0"/>
              <a:t> </a:t>
            </a:r>
            <a:r>
              <a:rPr lang="pt-PT" sz="1400" dirty="0" err="1"/>
              <a:t>Constructor</a:t>
            </a:r>
            <a:r>
              <a:rPr lang="pt-PT" sz="1400" dirty="0"/>
              <a:t> (Simulator </a:t>
            </a:r>
            <a:r>
              <a:rPr lang="pt-PT" sz="1400" dirty="0" err="1"/>
              <a:t>Audios</a:t>
            </a:r>
            <a:r>
              <a:rPr lang="pt-PT" sz="1400" dirty="0"/>
              <a:t>)</a:t>
            </a:r>
            <a:endParaRPr lang="en-US" sz="140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EA7E3E2-E23C-EB4F-A0AB-C1CC3F80CC51}"/>
              </a:ext>
            </a:extLst>
          </p:cNvPr>
          <p:cNvSpPr/>
          <p:nvPr/>
        </p:nvSpPr>
        <p:spPr>
          <a:xfrm>
            <a:off x="3552803" y="6085349"/>
            <a:ext cx="1221967" cy="5587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200" dirty="0" err="1">
                <a:solidFill>
                  <a:sysClr val="windowText" lastClr="000000"/>
                </a:solidFill>
              </a:rPr>
              <a:t>DrawGamepad</a:t>
            </a:r>
            <a:endParaRPr lang="pt-PT" sz="1100" dirty="0">
              <a:solidFill>
                <a:sysClr val="windowText" lastClr="000000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8200571-15CF-3D4F-89A3-3CC4D883709E}"/>
              </a:ext>
            </a:extLst>
          </p:cNvPr>
          <p:cNvSpPr/>
          <p:nvPr/>
        </p:nvSpPr>
        <p:spPr>
          <a:xfrm>
            <a:off x="8256685" y="6085350"/>
            <a:ext cx="1427543" cy="5587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200" dirty="0" err="1">
                <a:solidFill>
                  <a:sysClr val="windowText" lastClr="000000"/>
                </a:solidFill>
              </a:rPr>
              <a:t>GamepadController</a:t>
            </a:r>
            <a:endParaRPr lang="pt-PT" sz="1200" dirty="0">
              <a:solidFill>
                <a:sysClr val="windowText" lastClr="000000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634C3B0-E479-8645-9F20-6EBDD418F979}"/>
              </a:ext>
            </a:extLst>
          </p:cNvPr>
          <p:cNvSpPr/>
          <p:nvPr/>
        </p:nvSpPr>
        <p:spPr>
          <a:xfrm>
            <a:off x="4921796" y="6085349"/>
            <a:ext cx="1474946" cy="5587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200" dirty="0" err="1">
                <a:solidFill>
                  <a:sysClr val="windowText" lastClr="000000"/>
                </a:solidFill>
              </a:rPr>
              <a:t>GyroscopeController</a:t>
            </a:r>
            <a:endParaRPr lang="pt-PT" sz="1200" dirty="0">
              <a:solidFill>
                <a:sysClr val="windowText" lastClr="000000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1ECC599-8EC3-2A4F-96A2-2A951F098087}"/>
              </a:ext>
            </a:extLst>
          </p:cNvPr>
          <p:cNvSpPr/>
          <p:nvPr/>
        </p:nvSpPr>
        <p:spPr>
          <a:xfrm>
            <a:off x="6547630" y="6085349"/>
            <a:ext cx="1558167" cy="5587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100" dirty="0" err="1">
                <a:solidFill>
                  <a:sysClr val="windowText" lastClr="000000"/>
                </a:solidFill>
              </a:rPr>
              <a:t>VirtualKeypadController</a:t>
            </a:r>
            <a:endParaRPr lang="pt-PT" sz="1100" dirty="0">
              <a:solidFill>
                <a:sysClr val="windowText" lastClr="000000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9C3BBDB-C5A9-E74E-B71F-A4C37EF004B8}"/>
              </a:ext>
            </a:extLst>
          </p:cNvPr>
          <p:cNvSpPr/>
          <p:nvPr/>
        </p:nvSpPr>
        <p:spPr>
          <a:xfrm>
            <a:off x="9868059" y="3068821"/>
            <a:ext cx="1839686" cy="10885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 err="1">
                <a:solidFill>
                  <a:sysClr val="windowText" lastClr="000000"/>
                </a:solidFill>
              </a:rPr>
              <a:t>SteeringWheel</a:t>
            </a:r>
            <a:endParaRPr lang="pt-PT" dirty="0">
              <a:solidFill>
                <a:sysClr val="windowText" lastClr="000000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BA63D10-81BC-3042-88FE-79681061DEFB}"/>
              </a:ext>
            </a:extLst>
          </p:cNvPr>
          <p:cNvSpPr/>
          <p:nvPr/>
        </p:nvSpPr>
        <p:spPr>
          <a:xfrm>
            <a:off x="9868059" y="4322576"/>
            <a:ext cx="1839686" cy="108857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 err="1">
                <a:solidFill>
                  <a:schemeClr val="bg1"/>
                </a:solidFill>
              </a:rPr>
              <a:t>Speedometer</a:t>
            </a:r>
            <a:endParaRPr lang="pt-PT" dirty="0">
              <a:solidFill>
                <a:schemeClr val="bg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7BE0C4E-3D6A-3F4C-A78A-FB881803A652}"/>
              </a:ext>
            </a:extLst>
          </p:cNvPr>
          <p:cNvSpPr/>
          <p:nvPr/>
        </p:nvSpPr>
        <p:spPr>
          <a:xfrm>
            <a:off x="9868059" y="5576331"/>
            <a:ext cx="1839686" cy="108857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 err="1">
                <a:solidFill>
                  <a:schemeClr val="bg1"/>
                </a:solidFill>
              </a:rPr>
              <a:t>Tachometer</a:t>
            </a:r>
            <a:endParaRPr lang="pt-PT" dirty="0">
              <a:solidFill>
                <a:schemeClr val="bg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258CF46-FB21-EB44-BB96-E8CF955CEC37}"/>
              </a:ext>
            </a:extLst>
          </p:cNvPr>
          <p:cNvSpPr/>
          <p:nvPr/>
        </p:nvSpPr>
        <p:spPr>
          <a:xfrm>
            <a:off x="3622176" y="4125866"/>
            <a:ext cx="1839686" cy="10885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 err="1">
                <a:solidFill>
                  <a:sysClr val="windowText" lastClr="000000"/>
                </a:solidFill>
              </a:rPr>
              <a:t>Customization</a:t>
            </a:r>
            <a:endParaRPr lang="pt-PT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2996064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1"/>
            <a:ext cx="12192000" cy="360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455A63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360000"/>
            <a:ext cx="12192000" cy="1206947"/>
          </a:xfrm>
          <a:prstGeom prst="rect">
            <a:avLst/>
          </a:prstGeom>
          <a:solidFill>
            <a:srgbClr val="607D8B"/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607D8B"/>
              </a:solidFill>
            </a:endParaRPr>
          </a:p>
        </p:txBody>
      </p:sp>
      <p:sp>
        <p:nvSpPr>
          <p:cNvPr id="75" name="Title 1"/>
          <p:cNvSpPr txBox="1">
            <a:spLocks/>
          </p:cNvSpPr>
          <p:nvPr/>
        </p:nvSpPr>
        <p:spPr>
          <a:xfrm>
            <a:off x="560462" y="724705"/>
            <a:ext cx="9095167" cy="47753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 sz="2400" dirty="0" err="1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rPr>
              <a:t>How</a:t>
            </a:r>
            <a:r>
              <a:rPr lang="pt-PT" sz="2400" dirty="0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rPr>
              <a:t> do </a:t>
            </a:r>
            <a:r>
              <a:rPr lang="pt-PT" sz="2400" dirty="0" err="1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rPr>
              <a:t>widgets</a:t>
            </a:r>
            <a:r>
              <a:rPr lang="pt-PT" sz="2400" dirty="0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rPr>
              <a:t> relate </a:t>
            </a:r>
            <a:r>
              <a:rPr lang="en-US" sz="2400" dirty="0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rPr>
              <a:t>– Demo ‘</a:t>
            </a:r>
            <a:r>
              <a:rPr lang="en-US" sz="2400" dirty="0" err="1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rPr>
              <a:t>track_generator_Simulator</a:t>
            </a:r>
            <a:r>
              <a:rPr lang="en-US" sz="2400" dirty="0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rPr>
              <a:t>’ </a:t>
            </a:r>
          </a:p>
          <a:p>
            <a:endParaRPr lang="en-US" sz="2400" dirty="0">
              <a:solidFill>
                <a:schemeClr val="bg1"/>
              </a:solidFill>
              <a:latin typeface="Raleway" charset="0"/>
              <a:ea typeface="Raleway" charset="0"/>
              <a:cs typeface="Raleway" charset="0"/>
            </a:endParaRPr>
          </a:p>
        </p:txBody>
      </p:sp>
      <p:sp>
        <p:nvSpPr>
          <p:cNvPr id="76" name="Title 1"/>
          <p:cNvSpPr txBox="1">
            <a:spLocks/>
          </p:cNvSpPr>
          <p:nvPr/>
        </p:nvSpPr>
        <p:spPr>
          <a:xfrm>
            <a:off x="560463" y="57223"/>
            <a:ext cx="3809075" cy="3027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José Carlos Brandão (a71223@alunos.uminho.pt)</a:t>
            </a:r>
          </a:p>
        </p:txBody>
      </p:sp>
      <p:sp>
        <p:nvSpPr>
          <p:cNvPr id="77" name="Title 1"/>
          <p:cNvSpPr txBox="1">
            <a:spLocks/>
          </p:cNvSpPr>
          <p:nvPr/>
        </p:nvSpPr>
        <p:spPr>
          <a:xfrm>
            <a:off x="8051999" y="57223"/>
            <a:ext cx="4113234" cy="3027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MSc Pre-dissertation in Computer Science PVSio-web </a:t>
            </a:r>
          </a:p>
        </p:txBody>
      </p:sp>
      <p:sp>
        <p:nvSpPr>
          <p:cNvPr id="79" name="Oval 78"/>
          <p:cNvSpPr>
            <a:spLocks/>
          </p:cNvSpPr>
          <p:nvPr/>
        </p:nvSpPr>
        <p:spPr>
          <a:xfrm>
            <a:off x="10987745" y="1260947"/>
            <a:ext cx="720000" cy="720000"/>
          </a:xfrm>
          <a:prstGeom prst="ellipse">
            <a:avLst/>
          </a:prstGeom>
          <a:solidFill>
            <a:srgbClr val="23B4FF"/>
          </a:solidFill>
          <a:ln>
            <a:noFill/>
          </a:ln>
          <a:effectLst>
            <a:outerShdw blurRad="38100" dist="12700" dir="54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Raleway" charset="0"/>
                <a:ea typeface="Raleway" charset="0"/>
                <a:cs typeface="Raleway" charset="0"/>
              </a:rPr>
              <a:t>12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F963139-FED1-504A-A1DD-A1CDA1500CD0}"/>
              </a:ext>
            </a:extLst>
          </p:cNvPr>
          <p:cNvSpPr/>
          <p:nvPr/>
        </p:nvSpPr>
        <p:spPr>
          <a:xfrm>
            <a:off x="1288741" y="2301903"/>
            <a:ext cx="1121228" cy="739455"/>
          </a:xfrm>
          <a:prstGeom prst="rect">
            <a:avLst/>
          </a:prstGeom>
          <a:solidFill>
            <a:srgbClr val="617D8A"/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400" dirty="0" err="1">
                <a:solidFill>
                  <a:schemeClr val="bg1"/>
                </a:solidFill>
              </a:rPr>
              <a:t>Index.js</a:t>
            </a:r>
            <a:r>
              <a:rPr lang="pt-PT" sz="1400" dirty="0">
                <a:solidFill>
                  <a:schemeClr val="bg1"/>
                </a:solidFill>
              </a:rPr>
              <a:t> (Demo)</a:t>
            </a:r>
          </a:p>
        </p:txBody>
      </p:sp>
      <p:cxnSp>
        <p:nvCxnSpPr>
          <p:cNvPr id="37" name="Elbow Connector 36">
            <a:extLst>
              <a:ext uri="{FF2B5EF4-FFF2-40B4-BE49-F238E27FC236}">
                <a16:creationId xmlns:a16="http://schemas.microsoft.com/office/drawing/2014/main" id="{ABFC5930-EB3B-7344-80E0-E7B217585695}"/>
              </a:ext>
            </a:extLst>
          </p:cNvPr>
          <p:cNvCxnSpPr>
            <a:cxnSpLocks/>
          </p:cNvCxnSpPr>
          <p:nvPr/>
        </p:nvCxnSpPr>
        <p:spPr>
          <a:xfrm>
            <a:off x="2425832" y="2634482"/>
            <a:ext cx="1008000" cy="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 59">
            <a:extLst>
              <a:ext uri="{FF2B5EF4-FFF2-40B4-BE49-F238E27FC236}">
                <a16:creationId xmlns:a16="http://schemas.microsoft.com/office/drawing/2014/main" id="{C906A681-B22D-4E4D-A9D8-0BD32440757A}"/>
              </a:ext>
            </a:extLst>
          </p:cNvPr>
          <p:cNvSpPr/>
          <p:nvPr/>
        </p:nvSpPr>
        <p:spPr>
          <a:xfrm>
            <a:off x="3449695" y="2094937"/>
            <a:ext cx="1839686" cy="10885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solidFill>
                  <a:sysClr val="windowText" lastClr="000000"/>
                </a:solidFill>
              </a:rPr>
              <a:t>TrackGenerator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4850AAC-F3EB-A643-8ACA-0AC7D85571A7}"/>
              </a:ext>
            </a:extLst>
          </p:cNvPr>
          <p:cNvSpPr txBox="1"/>
          <p:nvPr/>
        </p:nvSpPr>
        <p:spPr>
          <a:xfrm>
            <a:off x="8405994" y="2054446"/>
            <a:ext cx="236258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400" dirty="0"/>
              <a:t>File-</a:t>
            </a:r>
            <a:r>
              <a:rPr lang="pt-PT" sz="1400" dirty="0" err="1"/>
              <a:t>Writing</a:t>
            </a:r>
            <a:r>
              <a:rPr lang="pt-PT" sz="1400" dirty="0"/>
              <a:t> API does </a:t>
            </a:r>
            <a:r>
              <a:rPr lang="pt-PT" sz="1400" dirty="0" err="1"/>
              <a:t>not</a:t>
            </a:r>
            <a:r>
              <a:rPr lang="pt-PT" sz="1400" dirty="0"/>
              <a:t> </a:t>
            </a:r>
            <a:r>
              <a:rPr lang="pt-PT" sz="1400" dirty="0" err="1"/>
              <a:t>yet</a:t>
            </a:r>
            <a:r>
              <a:rPr lang="pt-PT" sz="1400" dirty="0"/>
              <a:t> </a:t>
            </a:r>
            <a:r>
              <a:rPr lang="pt-PT" sz="1400" dirty="0" err="1"/>
              <a:t>exist</a:t>
            </a:r>
            <a:r>
              <a:rPr lang="pt-PT" sz="1400" dirty="0"/>
              <a:t>!! </a:t>
            </a:r>
            <a:r>
              <a:rPr lang="pt-PT" sz="1400" b="1" dirty="0"/>
              <a:t>TODO</a:t>
            </a:r>
          </a:p>
          <a:p>
            <a:endParaRPr lang="pt-PT" sz="1400" b="1" dirty="0"/>
          </a:p>
          <a:p>
            <a:r>
              <a:rPr lang="pt-PT" sz="1400" b="1" dirty="0"/>
              <a:t>Must </a:t>
            </a:r>
            <a:r>
              <a:rPr lang="pt-PT" sz="1400" b="1" dirty="0" err="1"/>
              <a:t>return</a:t>
            </a:r>
            <a:r>
              <a:rPr lang="pt-PT" sz="1400" b="1" dirty="0"/>
              <a:t> </a:t>
            </a:r>
            <a:r>
              <a:rPr lang="pt-PT" sz="1400" b="1" dirty="0" err="1"/>
              <a:t>filename</a:t>
            </a:r>
            <a:r>
              <a:rPr lang="pt-PT" sz="1400" b="1" dirty="0"/>
              <a:t> </a:t>
            </a:r>
            <a:r>
              <a:rPr lang="pt-PT" sz="1400" b="1" dirty="0" err="1"/>
              <a:t>just</a:t>
            </a:r>
            <a:r>
              <a:rPr lang="pt-PT" sz="1400" b="1" dirty="0"/>
              <a:t> </a:t>
            </a:r>
            <a:r>
              <a:rPr lang="pt-PT" sz="1400" b="1" dirty="0" err="1"/>
              <a:t>created</a:t>
            </a:r>
            <a:endParaRPr lang="en-US" sz="1400" b="1" dirty="0"/>
          </a:p>
        </p:txBody>
      </p:sp>
      <p:cxnSp>
        <p:nvCxnSpPr>
          <p:cNvPr id="63" name="Elbow Connector 62">
            <a:extLst>
              <a:ext uri="{FF2B5EF4-FFF2-40B4-BE49-F238E27FC236}">
                <a16:creationId xmlns:a16="http://schemas.microsoft.com/office/drawing/2014/main" id="{B05BAF33-2EA9-2045-A4E2-47BA0F1D6A88}"/>
              </a:ext>
            </a:extLst>
          </p:cNvPr>
          <p:cNvCxnSpPr>
            <a:cxnSpLocks/>
          </p:cNvCxnSpPr>
          <p:nvPr/>
        </p:nvCxnSpPr>
        <p:spPr>
          <a:xfrm flipV="1">
            <a:off x="5305244" y="2275116"/>
            <a:ext cx="3100750" cy="189548"/>
          </a:xfrm>
          <a:prstGeom prst="bentConnector3">
            <a:avLst>
              <a:gd name="adj1" fmla="val 7246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5F86F785-61B2-6C4D-8FC0-897C7742B250}"/>
              </a:ext>
            </a:extLst>
          </p:cNvPr>
          <p:cNvSpPr txBox="1"/>
          <p:nvPr/>
        </p:nvSpPr>
        <p:spPr>
          <a:xfrm>
            <a:off x="5289381" y="3392760"/>
            <a:ext cx="477796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400" dirty="0" err="1"/>
              <a:t>API’s</a:t>
            </a:r>
            <a:r>
              <a:rPr lang="pt-PT" sz="1400" dirty="0"/>
              <a:t> to </a:t>
            </a:r>
            <a:r>
              <a:rPr lang="pt-PT" sz="1400" dirty="0" err="1"/>
              <a:t>create</a:t>
            </a:r>
            <a:r>
              <a:rPr lang="pt-PT" sz="1400" dirty="0"/>
              <a:t> </a:t>
            </a:r>
            <a:r>
              <a:rPr lang="pt-PT" sz="1400" dirty="0" err="1"/>
              <a:t>the</a:t>
            </a:r>
            <a:r>
              <a:rPr lang="pt-PT" sz="1400" dirty="0"/>
              <a:t> </a:t>
            </a:r>
            <a:r>
              <a:rPr lang="pt-PT" sz="1400" dirty="0" err="1"/>
              <a:t>track</a:t>
            </a:r>
            <a:r>
              <a:rPr lang="pt-PT" sz="1400" dirty="0"/>
              <a:t>:</a:t>
            </a:r>
          </a:p>
          <a:p>
            <a:endParaRPr lang="en-US" sz="1400" dirty="0"/>
          </a:p>
          <a:p>
            <a:r>
              <a:rPr lang="en-US" sz="1400" dirty="0"/>
              <a:t>1.</a:t>
            </a:r>
            <a:r>
              <a:rPr lang="en-US" sz="1400" b="1" dirty="0"/>
              <a:t> </a:t>
            </a:r>
            <a:r>
              <a:rPr lang="en-US" sz="1400" b="1" dirty="0" err="1"/>
              <a:t>generateStraightTrack</a:t>
            </a:r>
            <a:r>
              <a:rPr lang="en-US" sz="1400" b="1" dirty="0"/>
              <a:t>();</a:t>
            </a:r>
          </a:p>
          <a:p>
            <a:r>
              <a:rPr lang="en-US" sz="1400" dirty="0"/>
              <a:t>2.</a:t>
            </a:r>
            <a:r>
              <a:rPr lang="en-US" sz="1400" b="1" dirty="0"/>
              <a:t> </a:t>
            </a:r>
            <a:r>
              <a:rPr lang="en-US" sz="1400" b="1" dirty="0" err="1"/>
              <a:t>generateTrackCurvesSlopes</a:t>
            </a:r>
            <a:r>
              <a:rPr lang="en-US" sz="1400" b="1" dirty="0"/>
              <a:t>();</a:t>
            </a:r>
          </a:p>
          <a:p>
            <a:r>
              <a:rPr lang="en-US" sz="1400" dirty="0"/>
              <a:t>3. </a:t>
            </a:r>
            <a:r>
              <a:rPr lang="en-US" sz="1400" b="1" dirty="0" err="1"/>
              <a:t>generateTrackBasedOnTrackLayoutOptField</a:t>
            </a:r>
            <a:r>
              <a:rPr lang="en-US" sz="1400" b="1" dirty="0"/>
              <a:t>();</a:t>
            </a:r>
          </a:p>
          <a:p>
            <a:endParaRPr lang="pt-PT" sz="1400" b="1" dirty="0"/>
          </a:p>
          <a:p>
            <a:r>
              <a:rPr lang="pt-PT" sz="1400" dirty="0" err="1"/>
              <a:t>Methods</a:t>
            </a:r>
            <a:r>
              <a:rPr lang="pt-PT" sz="1400" dirty="0"/>
              <a:t> 1. </a:t>
            </a:r>
            <a:r>
              <a:rPr lang="pt-PT" sz="1400" dirty="0" err="1"/>
              <a:t>and</a:t>
            </a:r>
            <a:r>
              <a:rPr lang="pt-PT" sz="1400" dirty="0"/>
              <a:t> 2. </a:t>
            </a:r>
            <a:r>
              <a:rPr lang="pt-PT" sz="1400" dirty="0" err="1"/>
              <a:t>generate</a:t>
            </a:r>
            <a:r>
              <a:rPr lang="pt-PT" sz="1400" dirty="0"/>
              <a:t> </a:t>
            </a:r>
            <a:r>
              <a:rPr lang="pt-PT" sz="1400" dirty="0" err="1"/>
              <a:t>randomly</a:t>
            </a:r>
            <a:r>
              <a:rPr lang="pt-PT" sz="1400" dirty="0"/>
              <a:t> a </a:t>
            </a:r>
            <a:r>
              <a:rPr lang="pt-PT" sz="1400" dirty="0" err="1"/>
              <a:t>new</a:t>
            </a:r>
            <a:r>
              <a:rPr lang="pt-PT" sz="1400" dirty="0"/>
              <a:t> </a:t>
            </a:r>
            <a:r>
              <a:rPr lang="pt-PT" sz="1400" dirty="0" err="1"/>
              <a:t>track</a:t>
            </a:r>
            <a:r>
              <a:rPr lang="pt-PT" sz="1400" dirty="0"/>
              <a:t>. </a:t>
            </a:r>
          </a:p>
          <a:p>
            <a:r>
              <a:rPr lang="pt-PT" sz="1400" dirty="0" err="1"/>
              <a:t>Method</a:t>
            </a:r>
            <a:r>
              <a:rPr lang="pt-PT" sz="1400" dirty="0"/>
              <a:t> 3 </a:t>
            </a:r>
            <a:r>
              <a:rPr lang="pt-PT" sz="1400" dirty="0" err="1"/>
              <a:t>generate</a:t>
            </a:r>
            <a:r>
              <a:rPr lang="pt-PT" sz="1400" dirty="0"/>
              <a:t> a </a:t>
            </a:r>
            <a:r>
              <a:rPr lang="pt-PT" sz="1400" dirty="0" err="1"/>
              <a:t>new</a:t>
            </a:r>
            <a:r>
              <a:rPr lang="pt-PT" sz="1400" dirty="0"/>
              <a:t> </a:t>
            </a:r>
            <a:r>
              <a:rPr lang="pt-PT" sz="1400" dirty="0" err="1"/>
              <a:t>track</a:t>
            </a:r>
            <a:r>
              <a:rPr lang="pt-PT" sz="1400" dirty="0"/>
              <a:t>, </a:t>
            </a:r>
            <a:r>
              <a:rPr lang="pt-PT" sz="1400" dirty="0" err="1"/>
              <a:t>based</a:t>
            </a:r>
            <a:r>
              <a:rPr lang="pt-PT" sz="1400" dirty="0"/>
              <a:t> </a:t>
            </a:r>
            <a:r>
              <a:rPr lang="pt-PT" sz="1400" dirty="0" err="1"/>
              <a:t>on</a:t>
            </a:r>
            <a:r>
              <a:rPr lang="pt-PT" sz="1400" dirty="0"/>
              <a:t> </a:t>
            </a:r>
            <a:r>
              <a:rPr lang="pt-PT" sz="1400" dirty="0" err="1"/>
              <a:t>trackLayout</a:t>
            </a:r>
            <a:r>
              <a:rPr lang="pt-PT" sz="1400" dirty="0"/>
              <a:t> </a:t>
            </a:r>
            <a:r>
              <a:rPr lang="pt-PT" sz="1400" dirty="0" err="1"/>
              <a:t>provided</a:t>
            </a:r>
            <a:endParaRPr lang="en-US" sz="1400" dirty="0"/>
          </a:p>
          <a:p>
            <a:endParaRPr lang="en-US" sz="1400" dirty="0"/>
          </a:p>
        </p:txBody>
      </p:sp>
      <p:cxnSp>
        <p:nvCxnSpPr>
          <p:cNvPr id="73" name="Elbow Connector 72">
            <a:extLst>
              <a:ext uri="{FF2B5EF4-FFF2-40B4-BE49-F238E27FC236}">
                <a16:creationId xmlns:a16="http://schemas.microsoft.com/office/drawing/2014/main" id="{4AA1FF75-B89C-DE4E-99AD-889671962DB8}"/>
              </a:ext>
            </a:extLst>
          </p:cNvPr>
          <p:cNvCxnSpPr>
            <a:cxnSpLocks/>
          </p:cNvCxnSpPr>
          <p:nvPr/>
        </p:nvCxnSpPr>
        <p:spPr>
          <a:xfrm rot="16200000" flipH="1">
            <a:off x="4495244" y="3308121"/>
            <a:ext cx="936000" cy="684000"/>
          </a:xfrm>
          <a:prstGeom prst="bentConnector3">
            <a:avLst>
              <a:gd name="adj1" fmla="val 10011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FF87A878-2906-844B-BC81-A68B634EEEC5}"/>
              </a:ext>
            </a:extLst>
          </p:cNvPr>
          <p:cNvSpPr txBox="1"/>
          <p:nvPr/>
        </p:nvSpPr>
        <p:spPr>
          <a:xfrm>
            <a:off x="3062826" y="3413889"/>
            <a:ext cx="15584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400" b="1" dirty="0" err="1"/>
              <a:t>Invoke</a:t>
            </a:r>
            <a:r>
              <a:rPr lang="pt-PT" sz="1400" b="1" dirty="0"/>
              <a:t> </a:t>
            </a:r>
            <a:r>
              <a:rPr lang="pt-PT" sz="1400" b="1" dirty="0" err="1"/>
              <a:t>desired</a:t>
            </a:r>
            <a:r>
              <a:rPr lang="pt-PT" sz="1400" b="1" dirty="0"/>
              <a:t> API</a:t>
            </a:r>
            <a:endParaRPr lang="en-US" sz="1400" b="1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32755041-C9BA-B44B-B438-D41363D83E13}"/>
              </a:ext>
            </a:extLst>
          </p:cNvPr>
          <p:cNvSpPr txBox="1"/>
          <p:nvPr/>
        </p:nvSpPr>
        <p:spPr>
          <a:xfrm>
            <a:off x="5315778" y="5613517"/>
            <a:ext cx="236258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400" dirty="0" err="1"/>
              <a:t>Creates</a:t>
            </a:r>
            <a:r>
              <a:rPr lang="pt-PT" sz="1400" dirty="0"/>
              <a:t> </a:t>
            </a:r>
            <a:r>
              <a:rPr lang="pt-PT" sz="1400" dirty="0" err="1"/>
              <a:t>desired</a:t>
            </a:r>
            <a:r>
              <a:rPr lang="pt-PT" sz="1400" dirty="0"/>
              <a:t> </a:t>
            </a:r>
            <a:r>
              <a:rPr lang="pt-PT" sz="1400" dirty="0" err="1"/>
              <a:t>track</a:t>
            </a:r>
            <a:r>
              <a:rPr lang="pt-PT" sz="1400" dirty="0"/>
              <a:t> </a:t>
            </a:r>
            <a:r>
              <a:rPr lang="pt-PT" sz="1400" dirty="0" err="1"/>
              <a:t>and</a:t>
            </a:r>
            <a:r>
              <a:rPr lang="pt-PT" sz="1400" dirty="0"/>
              <a:t> </a:t>
            </a:r>
            <a:r>
              <a:rPr lang="pt-PT" sz="1400" dirty="0" err="1"/>
              <a:t>creates</a:t>
            </a:r>
            <a:r>
              <a:rPr lang="pt-PT" sz="1400" dirty="0"/>
              <a:t> </a:t>
            </a:r>
            <a:r>
              <a:rPr lang="pt-PT" sz="1400" dirty="0" err="1"/>
              <a:t>new</a:t>
            </a:r>
            <a:r>
              <a:rPr lang="pt-PT" sz="1400" dirty="0"/>
              <a:t> JSON file </a:t>
            </a:r>
            <a:r>
              <a:rPr lang="pt-PT" sz="1400" dirty="0" err="1"/>
              <a:t>with</a:t>
            </a:r>
            <a:r>
              <a:rPr lang="pt-PT" sz="1400" dirty="0"/>
              <a:t> </a:t>
            </a:r>
            <a:r>
              <a:rPr lang="pt-PT" sz="1400" dirty="0" err="1"/>
              <a:t>all</a:t>
            </a:r>
            <a:r>
              <a:rPr lang="pt-PT" sz="1400" dirty="0"/>
              <a:t> </a:t>
            </a:r>
            <a:r>
              <a:rPr lang="pt-PT" sz="1400" dirty="0" err="1"/>
              <a:t>necessary</a:t>
            </a:r>
            <a:r>
              <a:rPr lang="pt-PT" sz="1400" dirty="0"/>
              <a:t> </a:t>
            </a:r>
            <a:r>
              <a:rPr lang="pt-PT" sz="1400" dirty="0" err="1"/>
              <a:t>configurations</a:t>
            </a:r>
            <a:endParaRPr lang="en-US" sz="1400" dirty="0"/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EE3D036D-1169-CB44-8644-A43F0C926A05}"/>
              </a:ext>
            </a:extLst>
          </p:cNvPr>
          <p:cNvCxnSpPr/>
          <p:nvPr/>
        </p:nvCxnSpPr>
        <p:spPr>
          <a:xfrm>
            <a:off x="6226629" y="5170714"/>
            <a:ext cx="0" cy="4428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1242939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1"/>
            <a:ext cx="12192000" cy="360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455A63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360000"/>
            <a:ext cx="12192000" cy="1206947"/>
          </a:xfrm>
          <a:prstGeom prst="rect">
            <a:avLst/>
          </a:prstGeom>
          <a:solidFill>
            <a:srgbClr val="607D8B"/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607D8B"/>
              </a:solidFill>
            </a:endParaRPr>
          </a:p>
        </p:txBody>
      </p:sp>
      <p:sp>
        <p:nvSpPr>
          <p:cNvPr id="75" name="Title 1"/>
          <p:cNvSpPr txBox="1">
            <a:spLocks/>
          </p:cNvSpPr>
          <p:nvPr/>
        </p:nvSpPr>
        <p:spPr>
          <a:xfrm>
            <a:off x="560461" y="724705"/>
            <a:ext cx="8180767" cy="47753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 sz="2400" dirty="0" err="1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rPr>
              <a:t>How</a:t>
            </a:r>
            <a:r>
              <a:rPr lang="pt-PT" sz="2400" dirty="0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rPr>
              <a:t> do </a:t>
            </a:r>
            <a:r>
              <a:rPr lang="pt-PT" sz="2400" dirty="0" err="1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rPr>
              <a:t>widgets</a:t>
            </a:r>
            <a:r>
              <a:rPr lang="pt-PT" sz="2400" dirty="0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rPr>
              <a:t> relate </a:t>
            </a:r>
            <a:r>
              <a:rPr lang="en-US" sz="2400" dirty="0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rPr>
              <a:t>– Demo 1 (</a:t>
            </a:r>
            <a:r>
              <a:rPr lang="en-US" sz="2400" dirty="0" err="1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rPr>
              <a:t>arcade_game_Simulator</a:t>
            </a:r>
            <a:r>
              <a:rPr lang="en-US" sz="2400" dirty="0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rPr>
              <a:t>)</a:t>
            </a:r>
          </a:p>
          <a:p>
            <a:endParaRPr lang="en-US" sz="2400" dirty="0">
              <a:solidFill>
                <a:schemeClr val="bg1"/>
              </a:solidFill>
              <a:latin typeface="Raleway" charset="0"/>
              <a:ea typeface="Raleway" charset="0"/>
              <a:cs typeface="Raleway" charset="0"/>
            </a:endParaRPr>
          </a:p>
        </p:txBody>
      </p:sp>
      <p:sp>
        <p:nvSpPr>
          <p:cNvPr id="76" name="Title 1"/>
          <p:cNvSpPr txBox="1">
            <a:spLocks/>
          </p:cNvSpPr>
          <p:nvPr/>
        </p:nvSpPr>
        <p:spPr>
          <a:xfrm>
            <a:off x="560463" y="57223"/>
            <a:ext cx="3809075" cy="3027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José Carlos Brandão (a71223@alunos.uminho.pt)</a:t>
            </a:r>
          </a:p>
        </p:txBody>
      </p:sp>
      <p:sp>
        <p:nvSpPr>
          <p:cNvPr id="77" name="Title 1"/>
          <p:cNvSpPr txBox="1">
            <a:spLocks/>
          </p:cNvSpPr>
          <p:nvPr/>
        </p:nvSpPr>
        <p:spPr>
          <a:xfrm>
            <a:off x="8051999" y="57223"/>
            <a:ext cx="4113234" cy="3027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MSc Pre-dissertation in Computer Science PVSio-web </a:t>
            </a:r>
          </a:p>
        </p:txBody>
      </p:sp>
      <p:sp>
        <p:nvSpPr>
          <p:cNvPr id="79" name="Oval 78"/>
          <p:cNvSpPr>
            <a:spLocks/>
          </p:cNvSpPr>
          <p:nvPr/>
        </p:nvSpPr>
        <p:spPr>
          <a:xfrm>
            <a:off x="10987745" y="1260947"/>
            <a:ext cx="720000" cy="720000"/>
          </a:xfrm>
          <a:prstGeom prst="ellipse">
            <a:avLst/>
          </a:prstGeom>
          <a:solidFill>
            <a:srgbClr val="23B4FF"/>
          </a:solidFill>
          <a:ln>
            <a:noFill/>
          </a:ln>
          <a:effectLst>
            <a:outerShdw blurRad="38100" dist="12700" dir="54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Raleway" charset="0"/>
                <a:ea typeface="Raleway" charset="0"/>
                <a:cs typeface="Raleway" charset="0"/>
              </a:rPr>
              <a:t>13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8D62E8A-0865-514D-9674-03427CBD868C}"/>
              </a:ext>
            </a:extLst>
          </p:cNvPr>
          <p:cNvSpPr/>
          <p:nvPr/>
        </p:nvSpPr>
        <p:spPr>
          <a:xfrm>
            <a:off x="3658723" y="2998777"/>
            <a:ext cx="1839686" cy="10885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 err="1">
                <a:solidFill>
                  <a:sysClr val="windowText" lastClr="000000"/>
                </a:solidFill>
              </a:rPr>
              <a:t>Arcade</a:t>
            </a:r>
            <a:endParaRPr lang="pt-PT" dirty="0">
              <a:solidFill>
                <a:sysClr val="windowText" lastClr="000000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2CA85C8-D647-044B-9301-A3BED368C7D2}"/>
              </a:ext>
            </a:extLst>
          </p:cNvPr>
          <p:cNvSpPr/>
          <p:nvPr/>
        </p:nvSpPr>
        <p:spPr>
          <a:xfrm>
            <a:off x="6266106" y="2998777"/>
            <a:ext cx="1839686" cy="10885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 err="1">
                <a:solidFill>
                  <a:sysClr val="windowText" lastClr="000000"/>
                </a:solidFill>
              </a:rPr>
              <a:t>Sound</a:t>
            </a:r>
            <a:endParaRPr lang="pt-PT" dirty="0">
              <a:solidFill>
                <a:sysClr val="windowText" lastClr="000000"/>
              </a:solidFill>
            </a:endParaRPr>
          </a:p>
        </p:txBody>
      </p:sp>
      <p:sp>
        <p:nvSpPr>
          <p:cNvPr id="6" name="Right Arrow Callout 5">
            <a:extLst>
              <a:ext uri="{FF2B5EF4-FFF2-40B4-BE49-F238E27FC236}">
                <a16:creationId xmlns:a16="http://schemas.microsoft.com/office/drawing/2014/main" id="{ADE95302-B20E-EA42-AB06-2831B354B372}"/>
              </a:ext>
            </a:extLst>
          </p:cNvPr>
          <p:cNvSpPr/>
          <p:nvPr/>
        </p:nvSpPr>
        <p:spPr>
          <a:xfrm>
            <a:off x="5344334" y="3169614"/>
            <a:ext cx="921772" cy="808281"/>
          </a:xfrm>
          <a:prstGeom prst="rightArrowCallou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375B011-AD19-BD4A-AB6B-7EFA845A7A89}"/>
              </a:ext>
            </a:extLst>
          </p:cNvPr>
          <p:cNvSpPr txBox="1"/>
          <p:nvPr/>
        </p:nvSpPr>
        <p:spPr>
          <a:xfrm>
            <a:off x="4727167" y="4135947"/>
            <a:ext cx="28107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400" dirty="0" err="1"/>
              <a:t>Arcade</a:t>
            </a:r>
            <a:r>
              <a:rPr lang="pt-PT" sz="1400" dirty="0"/>
              <a:t> </a:t>
            </a:r>
            <a:r>
              <a:rPr lang="pt-PT" sz="1400" dirty="0" err="1"/>
              <a:t>Constructor</a:t>
            </a:r>
            <a:r>
              <a:rPr lang="pt-PT" sz="1400" dirty="0"/>
              <a:t> </a:t>
            </a:r>
            <a:r>
              <a:rPr lang="pt-PT" sz="1400" dirty="0" err="1"/>
              <a:t>invokes</a:t>
            </a:r>
            <a:r>
              <a:rPr lang="pt-PT" sz="1400" dirty="0"/>
              <a:t> </a:t>
            </a:r>
            <a:r>
              <a:rPr lang="pt-PT" sz="1400" dirty="0" err="1"/>
              <a:t>Sound</a:t>
            </a:r>
            <a:r>
              <a:rPr lang="pt-PT" sz="1400" dirty="0"/>
              <a:t> </a:t>
            </a:r>
            <a:r>
              <a:rPr lang="pt-PT" sz="1400" dirty="0" err="1"/>
              <a:t>Constructor</a:t>
            </a:r>
            <a:r>
              <a:rPr lang="pt-PT" sz="1400" dirty="0"/>
              <a:t> (Simulator </a:t>
            </a:r>
            <a:r>
              <a:rPr lang="pt-PT" sz="1400" dirty="0" err="1"/>
              <a:t>Audios</a:t>
            </a:r>
            <a:r>
              <a:rPr lang="pt-PT" sz="1400" dirty="0"/>
              <a:t>)</a:t>
            </a:r>
            <a:endParaRPr lang="en-US" sz="140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EA7E3E2-E23C-EB4F-A0AB-C1CC3F80CC51}"/>
              </a:ext>
            </a:extLst>
          </p:cNvPr>
          <p:cNvSpPr/>
          <p:nvPr/>
        </p:nvSpPr>
        <p:spPr>
          <a:xfrm>
            <a:off x="3680495" y="1807728"/>
            <a:ext cx="1221967" cy="5587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200" dirty="0" err="1">
                <a:solidFill>
                  <a:sysClr val="windowText" lastClr="000000"/>
                </a:solidFill>
              </a:rPr>
              <a:t>DrawGamepad</a:t>
            </a:r>
            <a:endParaRPr lang="pt-PT" sz="1100" dirty="0">
              <a:solidFill>
                <a:sysClr val="windowText" lastClr="000000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8200571-15CF-3D4F-89A3-3CC4D883709E}"/>
              </a:ext>
            </a:extLst>
          </p:cNvPr>
          <p:cNvSpPr/>
          <p:nvPr/>
        </p:nvSpPr>
        <p:spPr>
          <a:xfrm>
            <a:off x="8384377" y="1807729"/>
            <a:ext cx="1427543" cy="5587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200" dirty="0" err="1">
                <a:solidFill>
                  <a:sysClr val="windowText" lastClr="000000"/>
                </a:solidFill>
              </a:rPr>
              <a:t>GamepadController</a:t>
            </a:r>
            <a:endParaRPr lang="pt-PT" sz="1200" dirty="0">
              <a:solidFill>
                <a:sysClr val="windowText" lastClr="000000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634C3B0-E479-8645-9F20-6EBDD418F979}"/>
              </a:ext>
            </a:extLst>
          </p:cNvPr>
          <p:cNvSpPr/>
          <p:nvPr/>
        </p:nvSpPr>
        <p:spPr>
          <a:xfrm>
            <a:off x="5049488" y="1807728"/>
            <a:ext cx="1474946" cy="5587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200" dirty="0" err="1">
                <a:solidFill>
                  <a:sysClr val="windowText" lastClr="000000"/>
                </a:solidFill>
              </a:rPr>
              <a:t>GyroscopeController</a:t>
            </a:r>
            <a:endParaRPr lang="pt-PT" sz="1200" dirty="0">
              <a:solidFill>
                <a:sysClr val="windowText" lastClr="000000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1ECC599-8EC3-2A4F-96A2-2A951F098087}"/>
              </a:ext>
            </a:extLst>
          </p:cNvPr>
          <p:cNvSpPr/>
          <p:nvPr/>
        </p:nvSpPr>
        <p:spPr>
          <a:xfrm>
            <a:off x="6675322" y="1807728"/>
            <a:ext cx="1558167" cy="5587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100" dirty="0" err="1">
                <a:solidFill>
                  <a:sysClr val="windowText" lastClr="000000"/>
                </a:solidFill>
              </a:rPr>
              <a:t>VirtualKeypadController</a:t>
            </a:r>
            <a:endParaRPr lang="pt-PT" sz="1100" dirty="0">
              <a:solidFill>
                <a:sysClr val="windowText" lastClr="000000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9C3BBDB-C5A9-E74E-B71F-A4C37EF004B8}"/>
              </a:ext>
            </a:extLst>
          </p:cNvPr>
          <p:cNvSpPr/>
          <p:nvPr/>
        </p:nvSpPr>
        <p:spPr>
          <a:xfrm>
            <a:off x="8467692" y="2998777"/>
            <a:ext cx="1839686" cy="10885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 err="1">
                <a:solidFill>
                  <a:sysClr val="windowText" lastClr="000000"/>
                </a:solidFill>
              </a:rPr>
              <a:t>SteeringWheel</a:t>
            </a:r>
            <a:endParaRPr lang="pt-PT" dirty="0">
              <a:solidFill>
                <a:sysClr val="windowText" lastClr="000000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BA63D10-81BC-3042-88FE-79681061DEFB}"/>
              </a:ext>
            </a:extLst>
          </p:cNvPr>
          <p:cNvSpPr/>
          <p:nvPr/>
        </p:nvSpPr>
        <p:spPr>
          <a:xfrm>
            <a:off x="8467692" y="4252532"/>
            <a:ext cx="1839686" cy="108857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 err="1">
                <a:solidFill>
                  <a:schemeClr val="bg1"/>
                </a:solidFill>
              </a:rPr>
              <a:t>Speedometer</a:t>
            </a:r>
            <a:endParaRPr lang="pt-PT" dirty="0">
              <a:solidFill>
                <a:schemeClr val="bg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7BE0C4E-3D6A-3F4C-A78A-FB881803A652}"/>
              </a:ext>
            </a:extLst>
          </p:cNvPr>
          <p:cNvSpPr/>
          <p:nvPr/>
        </p:nvSpPr>
        <p:spPr>
          <a:xfrm>
            <a:off x="8467692" y="5506287"/>
            <a:ext cx="1839686" cy="108857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 err="1">
                <a:solidFill>
                  <a:schemeClr val="bg1"/>
                </a:solidFill>
              </a:rPr>
              <a:t>Tachometer</a:t>
            </a:r>
            <a:endParaRPr lang="pt-PT" dirty="0">
              <a:solidFill>
                <a:schemeClr val="bg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F963139-FED1-504A-A1DD-A1CDA1500CD0}"/>
              </a:ext>
            </a:extLst>
          </p:cNvPr>
          <p:cNvSpPr/>
          <p:nvPr/>
        </p:nvSpPr>
        <p:spPr>
          <a:xfrm>
            <a:off x="1654629" y="1765260"/>
            <a:ext cx="1295938" cy="739455"/>
          </a:xfrm>
          <a:prstGeom prst="rect">
            <a:avLst/>
          </a:prstGeom>
          <a:solidFill>
            <a:srgbClr val="617D8A"/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400" dirty="0" err="1">
                <a:solidFill>
                  <a:schemeClr val="bg1"/>
                </a:solidFill>
              </a:rPr>
              <a:t>Index.js</a:t>
            </a:r>
            <a:r>
              <a:rPr lang="pt-PT" sz="1400" dirty="0">
                <a:solidFill>
                  <a:schemeClr val="bg1"/>
                </a:solidFill>
              </a:rPr>
              <a:t> (Demo)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D46AECF-FF46-E344-9B22-BEF2226E17CA}"/>
              </a:ext>
            </a:extLst>
          </p:cNvPr>
          <p:cNvSpPr/>
          <p:nvPr/>
        </p:nvSpPr>
        <p:spPr>
          <a:xfrm>
            <a:off x="385326" y="1765260"/>
            <a:ext cx="1036141" cy="751728"/>
          </a:xfrm>
          <a:prstGeom prst="rect">
            <a:avLst/>
          </a:prstGeom>
          <a:solidFill>
            <a:srgbClr val="617D8A"/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400" dirty="0" err="1">
                <a:solidFill>
                  <a:schemeClr val="bg1"/>
                </a:solidFill>
              </a:rPr>
              <a:t>main.pvs</a:t>
            </a:r>
            <a:r>
              <a:rPr lang="pt-PT" sz="1400" dirty="0">
                <a:solidFill>
                  <a:schemeClr val="bg1"/>
                </a:solidFill>
              </a:rPr>
              <a:t> (Demo)</a:t>
            </a:r>
          </a:p>
        </p:txBody>
      </p:sp>
      <p:cxnSp>
        <p:nvCxnSpPr>
          <p:cNvPr id="35" name="Elbow Connector 34">
            <a:extLst>
              <a:ext uri="{FF2B5EF4-FFF2-40B4-BE49-F238E27FC236}">
                <a16:creationId xmlns:a16="http://schemas.microsoft.com/office/drawing/2014/main" id="{76EF2FF1-2BBB-5E4A-93EA-C7FB419E3572}"/>
              </a:ext>
            </a:extLst>
          </p:cNvPr>
          <p:cNvCxnSpPr>
            <a:cxnSpLocks/>
          </p:cNvCxnSpPr>
          <p:nvPr/>
        </p:nvCxnSpPr>
        <p:spPr>
          <a:xfrm>
            <a:off x="2166257" y="2516988"/>
            <a:ext cx="1492466" cy="1271241"/>
          </a:xfrm>
          <a:prstGeom prst="bentConnector3">
            <a:avLst>
              <a:gd name="adj1" fmla="val -32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Elbow Connector 36">
            <a:extLst>
              <a:ext uri="{FF2B5EF4-FFF2-40B4-BE49-F238E27FC236}">
                <a16:creationId xmlns:a16="http://schemas.microsoft.com/office/drawing/2014/main" id="{ABFC5930-EB3B-7344-80E0-E7B217585695}"/>
              </a:ext>
            </a:extLst>
          </p:cNvPr>
          <p:cNvCxnSpPr>
            <a:cxnSpLocks/>
          </p:cNvCxnSpPr>
          <p:nvPr/>
        </p:nvCxnSpPr>
        <p:spPr>
          <a:xfrm>
            <a:off x="2972339" y="2087092"/>
            <a:ext cx="686384" cy="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Elbow Connector 39">
            <a:extLst>
              <a:ext uri="{FF2B5EF4-FFF2-40B4-BE49-F238E27FC236}">
                <a16:creationId xmlns:a16="http://schemas.microsoft.com/office/drawing/2014/main" id="{5F9077EC-36D8-EF4C-8DFD-DAA388FF1500}"/>
              </a:ext>
            </a:extLst>
          </p:cNvPr>
          <p:cNvCxnSpPr>
            <a:cxnSpLocks/>
          </p:cNvCxnSpPr>
          <p:nvPr/>
        </p:nvCxnSpPr>
        <p:spPr>
          <a:xfrm>
            <a:off x="2972339" y="2504045"/>
            <a:ext cx="6415196" cy="52014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52CC35CE-DE58-9A4B-9756-26C25582A3A1}"/>
              </a:ext>
            </a:extLst>
          </p:cNvPr>
          <p:cNvSpPr txBox="1"/>
          <p:nvPr/>
        </p:nvSpPr>
        <p:spPr>
          <a:xfrm>
            <a:off x="2066798" y="3920503"/>
            <a:ext cx="143785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400" dirty="0" err="1"/>
              <a:t>Track</a:t>
            </a:r>
            <a:r>
              <a:rPr lang="pt-PT" sz="1400" dirty="0"/>
              <a:t> </a:t>
            </a:r>
            <a:r>
              <a:rPr lang="pt-PT" sz="1400" dirty="0" err="1"/>
              <a:t>Previously</a:t>
            </a:r>
            <a:r>
              <a:rPr lang="pt-PT" sz="1400" dirty="0"/>
              <a:t> </a:t>
            </a:r>
            <a:r>
              <a:rPr lang="pt-PT" sz="1400" dirty="0" err="1"/>
              <a:t>Created</a:t>
            </a:r>
            <a:r>
              <a:rPr lang="pt-PT" sz="1400" dirty="0"/>
              <a:t> </a:t>
            </a:r>
            <a:r>
              <a:rPr lang="pt-PT" sz="1400" dirty="0" err="1"/>
              <a:t>on</a:t>
            </a:r>
            <a:r>
              <a:rPr lang="pt-PT" sz="1400" dirty="0"/>
              <a:t> demo </a:t>
            </a:r>
            <a:r>
              <a:rPr lang="pt-PT" sz="1400" b="1" dirty="0" err="1"/>
              <a:t>track_generator_Simulator</a:t>
            </a:r>
            <a:r>
              <a:rPr lang="pt-PT" sz="1400" dirty="0"/>
              <a:t>!! (</a:t>
            </a:r>
            <a:r>
              <a:rPr lang="pt-PT" sz="1400" dirty="0" err="1"/>
              <a:t>Only</a:t>
            </a:r>
            <a:r>
              <a:rPr lang="pt-PT" sz="1400" dirty="0"/>
              <a:t> </a:t>
            </a:r>
            <a:r>
              <a:rPr lang="pt-PT" sz="1400" dirty="0" err="1"/>
              <a:t>receives</a:t>
            </a:r>
            <a:r>
              <a:rPr lang="pt-PT" sz="1400" dirty="0"/>
              <a:t> </a:t>
            </a:r>
            <a:r>
              <a:rPr lang="pt-PT" sz="1400" dirty="0" err="1"/>
              <a:t>Track</a:t>
            </a:r>
            <a:r>
              <a:rPr lang="pt-PT" sz="1400" dirty="0"/>
              <a:t> </a:t>
            </a:r>
            <a:r>
              <a:rPr lang="pt-PT" sz="1400" dirty="0" err="1"/>
              <a:t>Filename</a:t>
            </a:r>
            <a:r>
              <a:rPr lang="pt-PT" sz="1400" dirty="0"/>
              <a:t>)</a:t>
            </a:r>
            <a:endParaRPr lang="en-US" sz="1400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ADD8B7C-B87E-6141-9553-605441120AB0}"/>
              </a:ext>
            </a:extLst>
          </p:cNvPr>
          <p:cNvSpPr txBox="1"/>
          <p:nvPr/>
        </p:nvSpPr>
        <p:spPr>
          <a:xfrm>
            <a:off x="326571" y="3617294"/>
            <a:ext cx="1437850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400" dirty="0" err="1"/>
              <a:t>Specifies</a:t>
            </a:r>
            <a:r>
              <a:rPr lang="pt-PT" sz="1400" dirty="0"/>
              <a:t> </a:t>
            </a:r>
            <a:r>
              <a:rPr lang="pt-PT" sz="1400" dirty="0" err="1"/>
              <a:t>new</a:t>
            </a:r>
            <a:r>
              <a:rPr lang="pt-PT" sz="1400" dirty="0"/>
              <a:t> speed, </a:t>
            </a:r>
            <a:r>
              <a:rPr lang="pt-PT" sz="1400" dirty="0" err="1"/>
              <a:t>position</a:t>
            </a:r>
            <a:r>
              <a:rPr lang="pt-PT" sz="1400" dirty="0"/>
              <a:t> </a:t>
            </a:r>
            <a:r>
              <a:rPr lang="pt-PT" sz="1400" dirty="0" err="1"/>
              <a:t>and</a:t>
            </a:r>
            <a:r>
              <a:rPr lang="pt-PT" sz="1400" dirty="0"/>
              <a:t> </a:t>
            </a:r>
            <a:r>
              <a:rPr lang="pt-PT" sz="1400" dirty="0" err="1"/>
              <a:t>posx</a:t>
            </a:r>
            <a:r>
              <a:rPr lang="pt-PT" sz="1400" dirty="0"/>
              <a:t> </a:t>
            </a:r>
            <a:r>
              <a:rPr lang="pt-PT" sz="1400" dirty="0" err="1"/>
              <a:t>values</a:t>
            </a:r>
            <a:r>
              <a:rPr lang="pt-PT" sz="1400" dirty="0"/>
              <a:t> as </a:t>
            </a:r>
            <a:r>
              <a:rPr lang="pt-PT" sz="1400" dirty="0" err="1"/>
              <a:t>well</a:t>
            </a:r>
            <a:r>
              <a:rPr lang="pt-PT" sz="1400" dirty="0"/>
              <a:t> as </a:t>
            </a:r>
            <a:r>
              <a:rPr lang="pt-PT" sz="1400" dirty="0" err="1"/>
              <a:t>current</a:t>
            </a:r>
            <a:r>
              <a:rPr lang="pt-PT" sz="1400" dirty="0"/>
              <a:t> </a:t>
            </a:r>
            <a:r>
              <a:rPr lang="pt-PT" sz="1400" dirty="0" err="1"/>
              <a:t>lap</a:t>
            </a:r>
            <a:r>
              <a:rPr lang="pt-PT" sz="1400" dirty="0"/>
              <a:t>.</a:t>
            </a:r>
          </a:p>
          <a:p>
            <a:endParaRPr lang="pt-PT" sz="1400" dirty="0"/>
          </a:p>
          <a:p>
            <a:r>
              <a:rPr lang="pt-PT" sz="1400" dirty="0"/>
              <a:t>Also </a:t>
            </a:r>
            <a:r>
              <a:rPr lang="pt-PT" sz="1400" dirty="0" err="1"/>
              <a:t>specifies</a:t>
            </a:r>
            <a:r>
              <a:rPr lang="pt-PT" sz="1400" dirty="0"/>
              <a:t> </a:t>
            </a:r>
            <a:r>
              <a:rPr lang="pt-PT" sz="1400" dirty="0" err="1"/>
              <a:t>steering</a:t>
            </a:r>
            <a:r>
              <a:rPr lang="pt-PT" sz="1400" dirty="0"/>
              <a:t> Wheel, </a:t>
            </a:r>
            <a:r>
              <a:rPr lang="pt-PT" sz="1400" dirty="0" err="1"/>
              <a:t>speedometer</a:t>
            </a:r>
            <a:r>
              <a:rPr lang="pt-PT" sz="1400" dirty="0"/>
              <a:t>, </a:t>
            </a:r>
            <a:r>
              <a:rPr lang="pt-PT" sz="1400" dirty="0" err="1"/>
              <a:t>tachometer</a:t>
            </a:r>
            <a:r>
              <a:rPr lang="pt-PT" sz="1400" dirty="0"/>
              <a:t> </a:t>
            </a:r>
            <a:r>
              <a:rPr lang="pt-PT" sz="1400" dirty="0" err="1"/>
              <a:t>behaviour</a:t>
            </a:r>
            <a:endParaRPr lang="en-US" sz="1400" dirty="0"/>
          </a:p>
        </p:txBody>
      </p:sp>
      <p:cxnSp>
        <p:nvCxnSpPr>
          <p:cNvPr id="52" name="Elbow Connector 51">
            <a:extLst>
              <a:ext uri="{FF2B5EF4-FFF2-40B4-BE49-F238E27FC236}">
                <a16:creationId xmlns:a16="http://schemas.microsoft.com/office/drawing/2014/main" id="{1D364D2C-E388-6047-AB6D-23A677ACBBAE}"/>
              </a:ext>
            </a:extLst>
          </p:cNvPr>
          <p:cNvCxnSpPr>
            <a:cxnSpLocks/>
          </p:cNvCxnSpPr>
          <p:nvPr/>
        </p:nvCxnSpPr>
        <p:spPr>
          <a:xfrm rot="16200000" flipH="1">
            <a:off x="375021" y="3047462"/>
            <a:ext cx="991202" cy="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A1033CFA-0C82-9347-88B4-35CB755C4C76}"/>
              </a:ext>
            </a:extLst>
          </p:cNvPr>
          <p:cNvSpPr txBox="1"/>
          <p:nvPr/>
        </p:nvSpPr>
        <p:spPr>
          <a:xfrm>
            <a:off x="4809380" y="5336898"/>
            <a:ext cx="294726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Invokes API </a:t>
            </a:r>
            <a:r>
              <a:rPr lang="en-US" sz="1400" b="1" dirty="0" err="1"/>
              <a:t>startSimulation</a:t>
            </a:r>
            <a:r>
              <a:rPr lang="en-US" sz="1400" dirty="0"/>
              <a:t>(), to start the simulation( i.e. rendering the simulation) and </a:t>
            </a:r>
            <a:r>
              <a:rPr lang="en-US" sz="1400" b="1" dirty="0"/>
              <a:t>render() </a:t>
            </a:r>
            <a:r>
              <a:rPr lang="en-US" sz="1400" dirty="0"/>
              <a:t>of all widgets to update its status with PVS status!!! </a:t>
            </a:r>
          </a:p>
        </p:txBody>
      </p:sp>
      <p:cxnSp>
        <p:nvCxnSpPr>
          <p:cNvPr id="38" name="Elbow Connector 37">
            <a:extLst>
              <a:ext uri="{FF2B5EF4-FFF2-40B4-BE49-F238E27FC236}">
                <a16:creationId xmlns:a16="http://schemas.microsoft.com/office/drawing/2014/main" id="{725D98D7-9903-984D-BD33-2B99118C321B}"/>
              </a:ext>
            </a:extLst>
          </p:cNvPr>
          <p:cNvCxnSpPr>
            <a:cxnSpLocks/>
          </p:cNvCxnSpPr>
          <p:nvPr/>
        </p:nvCxnSpPr>
        <p:spPr>
          <a:xfrm rot="16200000" flipH="1">
            <a:off x="1818879" y="2601084"/>
            <a:ext cx="3073927" cy="2907074"/>
          </a:xfrm>
          <a:prstGeom prst="bentConnector3">
            <a:avLst>
              <a:gd name="adj1" fmla="val 10028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8629365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1"/>
            <a:ext cx="12192000" cy="360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455A63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360000"/>
            <a:ext cx="12192000" cy="1206947"/>
          </a:xfrm>
          <a:prstGeom prst="rect">
            <a:avLst/>
          </a:prstGeom>
          <a:solidFill>
            <a:srgbClr val="607D8B"/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607D8B"/>
              </a:solidFill>
            </a:endParaRPr>
          </a:p>
        </p:txBody>
      </p:sp>
      <p:sp>
        <p:nvSpPr>
          <p:cNvPr id="75" name="Title 1"/>
          <p:cNvSpPr txBox="1">
            <a:spLocks/>
          </p:cNvSpPr>
          <p:nvPr/>
        </p:nvSpPr>
        <p:spPr>
          <a:xfrm>
            <a:off x="560462" y="724705"/>
            <a:ext cx="7375224" cy="47753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 sz="2400" dirty="0" err="1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rPr>
              <a:t>How</a:t>
            </a:r>
            <a:r>
              <a:rPr lang="pt-PT" sz="2400" dirty="0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rPr>
              <a:t> do </a:t>
            </a:r>
            <a:r>
              <a:rPr lang="pt-PT" sz="2400" dirty="0" err="1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rPr>
              <a:t>widgets</a:t>
            </a:r>
            <a:r>
              <a:rPr lang="pt-PT" sz="2400" dirty="0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rPr>
              <a:t> relate </a:t>
            </a:r>
            <a:r>
              <a:rPr lang="en-US" sz="2400" dirty="0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rPr>
              <a:t>– Demo 2 (</a:t>
            </a:r>
            <a:r>
              <a:rPr lang="en-US" sz="2400" dirty="0" err="1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rPr>
              <a:t>driving_simulator</a:t>
            </a:r>
            <a:r>
              <a:rPr lang="en-US" sz="2400" dirty="0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rPr>
              <a:t>)</a:t>
            </a:r>
          </a:p>
          <a:p>
            <a:endParaRPr lang="en-US" sz="2400" dirty="0">
              <a:solidFill>
                <a:schemeClr val="bg1"/>
              </a:solidFill>
              <a:latin typeface="Raleway" charset="0"/>
              <a:ea typeface="Raleway" charset="0"/>
              <a:cs typeface="Raleway" charset="0"/>
            </a:endParaRPr>
          </a:p>
        </p:txBody>
      </p:sp>
      <p:sp>
        <p:nvSpPr>
          <p:cNvPr id="76" name="Title 1"/>
          <p:cNvSpPr txBox="1">
            <a:spLocks/>
          </p:cNvSpPr>
          <p:nvPr/>
        </p:nvSpPr>
        <p:spPr>
          <a:xfrm>
            <a:off x="560463" y="57223"/>
            <a:ext cx="3809075" cy="3027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José Carlos Brandão (a71223@alunos.uminho.pt)</a:t>
            </a:r>
          </a:p>
        </p:txBody>
      </p:sp>
      <p:sp>
        <p:nvSpPr>
          <p:cNvPr id="77" name="Title 1"/>
          <p:cNvSpPr txBox="1">
            <a:spLocks/>
          </p:cNvSpPr>
          <p:nvPr/>
        </p:nvSpPr>
        <p:spPr>
          <a:xfrm>
            <a:off x="8051999" y="57223"/>
            <a:ext cx="4113234" cy="3027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MSc Pre-dissertation in Computer Science PVSio-web </a:t>
            </a:r>
          </a:p>
        </p:txBody>
      </p:sp>
      <p:sp>
        <p:nvSpPr>
          <p:cNvPr id="79" name="Oval 78"/>
          <p:cNvSpPr>
            <a:spLocks/>
          </p:cNvSpPr>
          <p:nvPr/>
        </p:nvSpPr>
        <p:spPr>
          <a:xfrm>
            <a:off x="10987745" y="1260947"/>
            <a:ext cx="720000" cy="720000"/>
          </a:xfrm>
          <a:prstGeom prst="ellipse">
            <a:avLst/>
          </a:prstGeom>
          <a:solidFill>
            <a:srgbClr val="23B4FF"/>
          </a:solidFill>
          <a:ln>
            <a:noFill/>
          </a:ln>
          <a:effectLst>
            <a:outerShdw blurRad="38100" dist="12700" dir="54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Raleway" charset="0"/>
                <a:ea typeface="Raleway" charset="0"/>
                <a:cs typeface="Raleway" charset="0"/>
              </a:rPr>
              <a:t>14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8D62E8A-0865-514D-9674-03427CBD868C}"/>
              </a:ext>
            </a:extLst>
          </p:cNvPr>
          <p:cNvSpPr/>
          <p:nvPr/>
        </p:nvSpPr>
        <p:spPr>
          <a:xfrm>
            <a:off x="2950567" y="4962001"/>
            <a:ext cx="1839686" cy="10885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 err="1">
                <a:solidFill>
                  <a:sysClr val="windowText" lastClr="000000"/>
                </a:solidFill>
              </a:rPr>
              <a:t>Arcade</a:t>
            </a:r>
            <a:endParaRPr lang="pt-PT" dirty="0">
              <a:solidFill>
                <a:sysClr val="windowText" lastClr="000000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2CA85C8-D647-044B-9301-A3BED368C7D2}"/>
              </a:ext>
            </a:extLst>
          </p:cNvPr>
          <p:cNvSpPr/>
          <p:nvPr/>
        </p:nvSpPr>
        <p:spPr>
          <a:xfrm>
            <a:off x="5557950" y="4962001"/>
            <a:ext cx="1839686" cy="10885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 err="1">
                <a:solidFill>
                  <a:sysClr val="windowText" lastClr="000000"/>
                </a:solidFill>
              </a:rPr>
              <a:t>Sound</a:t>
            </a:r>
            <a:endParaRPr lang="pt-PT" dirty="0">
              <a:solidFill>
                <a:sysClr val="windowText" lastClr="000000"/>
              </a:solidFill>
            </a:endParaRPr>
          </a:p>
        </p:txBody>
      </p:sp>
      <p:sp>
        <p:nvSpPr>
          <p:cNvPr id="6" name="Right Arrow Callout 5">
            <a:extLst>
              <a:ext uri="{FF2B5EF4-FFF2-40B4-BE49-F238E27FC236}">
                <a16:creationId xmlns:a16="http://schemas.microsoft.com/office/drawing/2014/main" id="{ADE95302-B20E-EA42-AB06-2831B354B372}"/>
              </a:ext>
            </a:extLst>
          </p:cNvPr>
          <p:cNvSpPr/>
          <p:nvPr/>
        </p:nvSpPr>
        <p:spPr>
          <a:xfrm>
            <a:off x="4636178" y="5132838"/>
            <a:ext cx="921772" cy="808281"/>
          </a:xfrm>
          <a:prstGeom prst="rightArrowCallou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375B011-AD19-BD4A-AB6B-7EFA845A7A89}"/>
              </a:ext>
            </a:extLst>
          </p:cNvPr>
          <p:cNvSpPr txBox="1"/>
          <p:nvPr/>
        </p:nvSpPr>
        <p:spPr>
          <a:xfrm>
            <a:off x="3786436" y="6111956"/>
            <a:ext cx="28107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400" dirty="0" err="1"/>
              <a:t>Arcade</a:t>
            </a:r>
            <a:r>
              <a:rPr lang="pt-PT" sz="1400" dirty="0"/>
              <a:t> </a:t>
            </a:r>
            <a:r>
              <a:rPr lang="pt-PT" sz="1400" dirty="0" err="1"/>
              <a:t>Constructor</a:t>
            </a:r>
            <a:r>
              <a:rPr lang="pt-PT" sz="1400" dirty="0"/>
              <a:t> </a:t>
            </a:r>
            <a:r>
              <a:rPr lang="pt-PT" sz="1400" dirty="0" err="1"/>
              <a:t>invokes</a:t>
            </a:r>
            <a:r>
              <a:rPr lang="pt-PT" sz="1400" dirty="0"/>
              <a:t> </a:t>
            </a:r>
            <a:r>
              <a:rPr lang="pt-PT" sz="1400" dirty="0" err="1"/>
              <a:t>Sound</a:t>
            </a:r>
            <a:r>
              <a:rPr lang="pt-PT" sz="1400" dirty="0"/>
              <a:t> </a:t>
            </a:r>
            <a:r>
              <a:rPr lang="pt-PT" sz="1400" dirty="0" err="1"/>
              <a:t>Constructor</a:t>
            </a:r>
            <a:r>
              <a:rPr lang="pt-PT" sz="1400" dirty="0"/>
              <a:t> (Simulator </a:t>
            </a:r>
            <a:r>
              <a:rPr lang="pt-PT" sz="1400" dirty="0" err="1"/>
              <a:t>Audios</a:t>
            </a:r>
            <a:r>
              <a:rPr lang="pt-PT" sz="1400" dirty="0"/>
              <a:t>)</a:t>
            </a:r>
            <a:endParaRPr lang="en-US" sz="140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EA7E3E2-E23C-EB4F-A0AB-C1CC3F80CC51}"/>
              </a:ext>
            </a:extLst>
          </p:cNvPr>
          <p:cNvSpPr/>
          <p:nvPr/>
        </p:nvSpPr>
        <p:spPr>
          <a:xfrm>
            <a:off x="4175953" y="2112771"/>
            <a:ext cx="1221967" cy="5587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200" dirty="0" err="1">
                <a:solidFill>
                  <a:sysClr val="windowText" lastClr="000000"/>
                </a:solidFill>
              </a:rPr>
              <a:t>DrawGamepad</a:t>
            </a:r>
            <a:endParaRPr lang="pt-PT" sz="1100" dirty="0">
              <a:solidFill>
                <a:sysClr val="windowText" lastClr="000000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8200571-15CF-3D4F-89A3-3CC4D883709E}"/>
              </a:ext>
            </a:extLst>
          </p:cNvPr>
          <p:cNvSpPr/>
          <p:nvPr/>
        </p:nvSpPr>
        <p:spPr>
          <a:xfrm>
            <a:off x="8879835" y="2112772"/>
            <a:ext cx="1427543" cy="5587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200" dirty="0" err="1">
                <a:solidFill>
                  <a:sysClr val="windowText" lastClr="000000"/>
                </a:solidFill>
              </a:rPr>
              <a:t>GamepadController</a:t>
            </a:r>
            <a:endParaRPr lang="pt-PT" sz="1200" dirty="0">
              <a:solidFill>
                <a:sysClr val="windowText" lastClr="000000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634C3B0-E479-8645-9F20-6EBDD418F979}"/>
              </a:ext>
            </a:extLst>
          </p:cNvPr>
          <p:cNvSpPr/>
          <p:nvPr/>
        </p:nvSpPr>
        <p:spPr>
          <a:xfrm>
            <a:off x="5544946" y="2112771"/>
            <a:ext cx="1474946" cy="5587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200" dirty="0" err="1">
                <a:solidFill>
                  <a:sysClr val="windowText" lastClr="000000"/>
                </a:solidFill>
              </a:rPr>
              <a:t>GyroscopeController</a:t>
            </a:r>
            <a:endParaRPr lang="pt-PT" sz="1200" dirty="0">
              <a:solidFill>
                <a:sysClr val="windowText" lastClr="000000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1ECC599-8EC3-2A4F-96A2-2A951F098087}"/>
              </a:ext>
            </a:extLst>
          </p:cNvPr>
          <p:cNvSpPr/>
          <p:nvPr/>
        </p:nvSpPr>
        <p:spPr>
          <a:xfrm>
            <a:off x="7170780" y="2112771"/>
            <a:ext cx="1558167" cy="5587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100" dirty="0" err="1">
                <a:solidFill>
                  <a:sysClr val="windowText" lastClr="000000"/>
                </a:solidFill>
              </a:rPr>
              <a:t>VirtualKeypadController</a:t>
            </a:r>
            <a:endParaRPr lang="pt-PT" sz="1100" dirty="0">
              <a:solidFill>
                <a:sysClr val="windowText" lastClr="000000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9C3BBDB-C5A9-E74E-B71F-A4C37EF004B8}"/>
              </a:ext>
            </a:extLst>
          </p:cNvPr>
          <p:cNvSpPr/>
          <p:nvPr/>
        </p:nvSpPr>
        <p:spPr>
          <a:xfrm>
            <a:off x="8467692" y="2998777"/>
            <a:ext cx="1839686" cy="10885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 err="1">
                <a:solidFill>
                  <a:sysClr val="windowText" lastClr="000000"/>
                </a:solidFill>
              </a:rPr>
              <a:t>SteeringWheel</a:t>
            </a:r>
            <a:endParaRPr lang="pt-PT" dirty="0">
              <a:solidFill>
                <a:sysClr val="windowText" lastClr="000000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BA63D10-81BC-3042-88FE-79681061DEFB}"/>
              </a:ext>
            </a:extLst>
          </p:cNvPr>
          <p:cNvSpPr/>
          <p:nvPr/>
        </p:nvSpPr>
        <p:spPr>
          <a:xfrm>
            <a:off x="8467692" y="4252532"/>
            <a:ext cx="1839686" cy="108857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 err="1">
                <a:solidFill>
                  <a:schemeClr val="bg1"/>
                </a:solidFill>
              </a:rPr>
              <a:t>Speedometer</a:t>
            </a:r>
            <a:endParaRPr lang="pt-PT" dirty="0">
              <a:solidFill>
                <a:schemeClr val="bg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7BE0C4E-3D6A-3F4C-A78A-FB881803A652}"/>
              </a:ext>
            </a:extLst>
          </p:cNvPr>
          <p:cNvSpPr/>
          <p:nvPr/>
        </p:nvSpPr>
        <p:spPr>
          <a:xfrm>
            <a:off x="8467692" y="5506287"/>
            <a:ext cx="1839686" cy="108857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 err="1">
                <a:solidFill>
                  <a:schemeClr val="bg1"/>
                </a:solidFill>
              </a:rPr>
              <a:t>Tachometer</a:t>
            </a:r>
            <a:endParaRPr lang="pt-PT" dirty="0">
              <a:solidFill>
                <a:schemeClr val="bg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F963139-FED1-504A-A1DD-A1CDA1500CD0}"/>
              </a:ext>
            </a:extLst>
          </p:cNvPr>
          <p:cNvSpPr/>
          <p:nvPr/>
        </p:nvSpPr>
        <p:spPr>
          <a:xfrm>
            <a:off x="1655165" y="1765260"/>
            <a:ext cx="1121228" cy="739455"/>
          </a:xfrm>
          <a:prstGeom prst="rect">
            <a:avLst/>
          </a:prstGeom>
          <a:solidFill>
            <a:srgbClr val="617D8A"/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400" dirty="0" err="1">
                <a:solidFill>
                  <a:schemeClr val="bg1"/>
                </a:solidFill>
              </a:rPr>
              <a:t>Index.js</a:t>
            </a:r>
            <a:r>
              <a:rPr lang="pt-PT" sz="1400" dirty="0">
                <a:solidFill>
                  <a:schemeClr val="bg1"/>
                </a:solidFill>
              </a:rPr>
              <a:t> (Demo)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D46AECF-FF46-E344-9B22-BEF2226E17CA}"/>
              </a:ext>
            </a:extLst>
          </p:cNvPr>
          <p:cNvSpPr/>
          <p:nvPr/>
        </p:nvSpPr>
        <p:spPr>
          <a:xfrm>
            <a:off x="385326" y="1765260"/>
            <a:ext cx="1036141" cy="751728"/>
          </a:xfrm>
          <a:prstGeom prst="rect">
            <a:avLst/>
          </a:prstGeom>
          <a:solidFill>
            <a:srgbClr val="617D8A"/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400" dirty="0" err="1">
                <a:solidFill>
                  <a:schemeClr val="bg1"/>
                </a:solidFill>
              </a:rPr>
              <a:t>main.pvs</a:t>
            </a:r>
            <a:r>
              <a:rPr lang="pt-PT" sz="1400" dirty="0">
                <a:solidFill>
                  <a:schemeClr val="bg1"/>
                </a:solidFill>
              </a:rPr>
              <a:t> (Demo)</a:t>
            </a:r>
          </a:p>
        </p:txBody>
      </p:sp>
      <p:cxnSp>
        <p:nvCxnSpPr>
          <p:cNvPr id="35" name="Elbow Connector 34">
            <a:extLst>
              <a:ext uri="{FF2B5EF4-FFF2-40B4-BE49-F238E27FC236}">
                <a16:creationId xmlns:a16="http://schemas.microsoft.com/office/drawing/2014/main" id="{76EF2FF1-2BBB-5E4A-93EA-C7FB419E3572}"/>
              </a:ext>
            </a:extLst>
          </p:cNvPr>
          <p:cNvCxnSpPr>
            <a:cxnSpLocks/>
          </p:cNvCxnSpPr>
          <p:nvPr/>
        </p:nvCxnSpPr>
        <p:spPr>
          <a:xfrm rot="16200000" flipH="1">
            <a:off x="1654441" y="3028803"/>
            <a:ext cx="1294742" cy="271111"/>
          </a:xfrm>
          <a:prstGeom prst="bentConnector3">
            <a:avLst>
              <a:gd name="adj1" fmla="val 10044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FADD8B7C-B87E-6141-9553-605441120AB0}"/>
              </a:ext>
            </a:extLst>
          </p:cNvPr>
          <p:cNvSpPr txBox="1"/>
          <p:nvPr/>
        </p:nvSpPr>
        <p:spPr>
          <a:xfrm>
            <a:off x="172882" y="4305871"/>
            <a:ext cx="1437850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400" dirty="0" err="1"/>
              <a:t>Specifies</a:t>
            </a:r>
            <a:r>
              <a:rPr lang="pt-PT" sz="1400" dirty="0"/>
              <a:t> </a:t>
            </a:r>
            <a:r>
              <a:rPr lang="pt-PT" sz="1400" dirty="0" err="1"/>
              <a:t>new</a:t>
            </a:r>
            <a:r>
              <a:rPr lang="pt-PT" sz="1400" dirty="0"/>
              <a:t> speed, </a:t>
            </a:r>
            <a:r>
              <a:rPr lang="pt-PT" sz="1400" dirty="0" err="1"/>
              <a:t>position</a:t>
            </a:r>
            <a:r>
              <a:rPr lang="pt-PT" sz="1400" dirty="0"/>
              <a:t> </a:t>
            </a:r>
            <a:r>
              <a:rPr lang="pt-PT" sz="1400" dirty="0" err="1"/>
              <a:t>and</a:t>
            </a:r>
            <a:r>
              <a:rPr lang="pt-PT" sz="1400" dirty="0"/>
              <a:t> </a:t>
            </a:r>
            <a:r>
              <a:rPr lang="pt-PT" sz="1400" dirty="0" err="1"/>
              <a:t>posx</a:t>
            </a:r>
            <a:r>
              <a:rPr lang="pt-PT" sz="1400" dirty="0"/>
              <a:t> </a:t>
            </a:r>
            <a:r>
              <a:rPr lang="pt-PT" sz="1400" dirty="0" err="1"/>
              <a:t>values</a:t>
            </a:r>
            <a:r>
              <a:rPr lang="pt-PT" sz="1400" dirty="0"/>
              <a:t> as </a:t>
            </a:r>
            <a:r>
              <a:rPr lang="pt-PT" sz="1400" dirty="0" err="1"/>
              <a:t>well</a:t>
            </a:r>
            <a:r>
              <a:rPr lang="pt-PT" sz="1400" dirty="0"/>
              <a:t> as </a:t>
            </a:r>
            <a:r>
              <a:rPr lang="pt-PT" sz="1400" dirty="0" err="1"/>
              <a:t>current</a:t>
            </a:r>
            <a:r>
              <a:rPr lang="pt-PT" sz="1400" dirty="0"/>
              <a:t> </a:t>
            </a:r>
            <a:r>
              <a:rPr lang="pt-PT" sz="1400" dirty="0" err="1"/>
              <a:t>lap</a:t>
            </a:r>
            <a:r>
              <a:rPr lang="pt-PT" sz="1400" dirty="0"/>
              <a:t>.</a:t>
            </a:r>
          </a:p>
          <a:p>
            <a:endParaRPr lang="pt-PT" sz="1400" dirty="0"/>
          </a:p>
          <a:p>
            <a:r>
              <a:rPr lang="pt-PT" sz="1400" dirty="0"/>
              <a:t>Also </a:t>
            </a:r>
            <a:r>
              <a:rPr lang="pt-PT" sz="1400" dirty="0" err="1"/>
              <a:t>specifies</a:t>
            </a:r>
            <a:r>
              <a:rPr lang="pt-PT" sz="1400" dirty="0"/>
              <a:t> </a:t>
            </a:r>
            <a:r>
              <a:rPr lang="pt-PT" sz="1400" dirty="0" err="1"/>
              <a:t>steering</a:t>
            </a:r>
            <a:r>
              <a:rPr lang="pt-PT" sz="1400" dirty="0"/>
              <a:t> Wheel, </a:t>
            </a:r>
            <a:r>
              <a:rPr lang="pt-PT" sz="1400" dirty="0" err="1"/>
              <a:t>speedometer</a:t>
            </a:r>
            <a:r>
              <a:rPr lang="pt-PT" sz="1400" dirty="0"/>
              <a:t>, </a:t>
            </a:r>
            <a:r>
              <a:rPr lang="pt-PT" sz="1400" dirty="0" err="1"/>
              <a:t>tachometer</a:t>
            </a:r>
            <a:r>
              <a:rPr lang="pt-PT" sz="1400" dirty="0"/>
              <a:t> </a:t>
            </a:r>
            <a:r>
              <a:rPr lang="pt-PT" sz="1400" dirty="0" err="1"/>
              <a:t>behaviour</a:t>
            </a:r>
            <a:endParaRPr lang="en-US" sz="1400" dirty="0"/>
          </a:p>
        </p:txBody>
      </p:sp>
      <p:cxnSp>
        <p:nvCxnSpPr>
          <p:cNvPr id="52" name="Elbow Connector 51">
            <a:extLst>
              <a:ext uri="{FF2B5EF4-FFF2-40B4-BE49-F238E27FC236}">
                <a16:creationId xmlns:a16="http://schemas.microsoft.com/office/drawing/2014/main" id="{1D364D2C-E388-6047-AB6D-23A677ACBBAE}"/>
              </a:ext>
            </a:extLst>
          </p:cNvPr>
          <p:cNvCxnSpPr>
            <a:cxnSpLocks/>
          </p:cNvCxnSpPr>
          <p:nvPr/>
        </p:nvCxnSpPr>
        <p:spPr>
          <a:xfrm rot="16200000" flipH="1">
            <a:off x="-240262" y="3440715"/>
            <a:ext cx="1872000" cy="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E1ACB8E2-DC0B-8A4F-A079-A6270C330D46}"/>
              </a:ext>
            </a:extLst>
          </p:cNvPr>
          <p:cNvSpPr/>
          <p:nvPr/>
        </p:nvSpPr>
        <p:spPr>
          <a:xfrm>
            <a:off x="2536352" y="3405254"/>
            <a:ext cx="1291610" cy="8129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400" dirty="0" err="1">
                <a:solidFill>
                  <a:sysClr val="windowText" lastClr="000000"/>
                </a:solidFill>
              </a:rPr>
              <a:t>Customization</a:t>
            </a:r>
            <a:endParaRPr lang="pt-PT" sz="1400" dirty="0">
              <a:solidFill>
                <a:sysClr val="windowText" lastClr="000000"/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7B0F075-1067-1C4C-B042-FBAFF8A01B92}"/>
              </a:ext>
            </a:extLst>
          </p:cNvPr>
          <p:cNvSpPr/>
          <p:nvPr/>
        </p:nvSpPr>
        <p:spPr>
          <a:xfrm>
            <a:off x="4232830" y="3419377"/>
            <a:ext cx="1487185" cy="8129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400" dirty="0">
                <a:solidFill>
                  <a:sysClr val="windowText" lastClr="000000"/>
                </a:solidFill>
              </a:rPr>
              <a:t>TrackGenerator</a:t>
            </a:r>
          </a:p>
        </p:txBody>
      </p:sp>
      <p:cxnSp>
        <p:nvCxnSpPr>
          <p:cNvPr id="39" name="Elbow Connector 38">
            <a:extLst>
              <a:ext uri="{FF2B5EF4-FFF2-40B4-BE49-F238E27FC236}">
                <a16:creationId xmlns:a16="http://schemas.microsoft.com/office/drawing/2014/main" id="{1BAB65D7-7F42-A340-9FB7-7481D4ABF02D}"/>
              </a:ext>
            </a:extLst>
          </p:cNvPr>
          <p:cNvCxnSpPr>
            <a:cxnSpLocks/>
          </p:cNvCxnSpPr>
          <p:nvPr/>
        </p:nvCxnSpPr>
        <p:spPr>
          <a:xfrm rot="16200000" flipH="1">
            <a:off x="4230822" y="4597164"/>
            <a:ext cx="729674" cy="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Elbow Connector 40">
            <a:extLst>
              <a:ext uri="{FF2B5EF4-FFF2-40B4-BE49-F238E27FC236}">
                <a16:creationId xmlns:a16="http://schemas.microsoft.com/office/drawing/2014/main" id="{4347B725-A88D-1649-9B20-96681620DD5B}"/>
              </a:ext>
            </a:extLst>
          </p:cNvPr>
          <p:cNvCxnSpPr>
            <a:cxnSpLocks/>
          </p:cNvCxnSpPr>
          <p:nvPr/>
        </p:nvCxnSpPr>
        <p:spPr>
          <a:xfrm rot="10800000" flipH="1">
            <a:off x="3842274" y="3857444"/>
            <a:ext cx="432000" cy="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Elbow Connector 41">
            <a:extLst>
              <a:ext uri="{FF2B5EF4-FFF2-40B4-BE49-F238E27FC236}">
                <a16:creationId xmlns:a16="http://schemas.microsoft.com/office/drawing/2014/main" id="{1998F457-16C6-B447-BE8D-4D457EDBC5BD}"/>
              </a:ext>
            </a:extLst>
          </p:cNvPr>
          <p:cNvCxnSpPr>
            <a:cxnSpLocks/>
            <a:stCxn id="36" idx="0"/>
          </p:cNvCxnSpPr>
          <p:nvPr/>
        </p:nvCxnSpPr>
        <p:spPr>
          <a:xfrm rot="5400000" flipH="1" flipV="1">
            <a:off x="5721165" y="658728"/>
            <a:ext cx="207519" cy="528553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73E9815E-0D83-6440-951C-289B7137B32D}"/>
              </a:ext>
            </a:extLst>
          </p:cNvPr>
          <p:cNvSpPr txBox="1"/>
          <p:nvPr/>
        </p:nvSpPr>
        <p:spPr>
          <a:xfrm>
            <a:off x="4162477" y="2900652"/>
            <a:ext cx="31265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400" dirty="0" err="1"/>
              <a:t>Re-renderiza</a:t>
            </a:r>
            <a:r>
              <a:rPr lang="pt-PT" sz="1400" dirty="0"/>
              <a:t> </a:t>
            </a:r>
            <a:r>
              <a:rPr lang="pt-PT" sz="1400" dirty="0" err="1"/>
              <a:t>widgets</a:t>
            </a:r>
            <a:r>
              <a:rPr lang="pt-PT" sz="1400" dirty="0"/>
              <a:t> com novos valores </a:t>
            </a:r>
            <a:endParaRPr lang="en-US" sz="1400" dirty="0"/>
          </a:p>
        </p:txBody>
      </p:sp>
      <p:cxnSp>
        <p:nvCxnSpPr>
          <p:cNvPr id="44" name="Elbow Connector 43">
            <a:extLst>
              <a:ext uri="{FF2B5EF4-FFF2-40B4-BE49-F238E27FC236}">
                <a16:creationId xmlns:a16="http://schemas.microsoft.com/office/drawing/2014/main" id="{1435937E-F225-244F-8CAC-175FBCE5200F}"/>
              </a:ext>
            </a:extLst>
          </p:cNvPr>
          <p:cNvCxnSpPr>
            <a:cxnSpLocks/>
            <a:endCxn id="25" idx="1"/>
          </p:cNvCxnSpPr>
          <p:nvPr/>
        </p:nvCxnSpPr>
        <p:spPr>
          <a:xfrm flipV="1">
            <a:off x="3080075" y="2392136"/>
            <a:ext cx="1095878" cy="1012730"/>
          </a:xfrm>
          <a:prstGeom prst="bentConnector3">
            <a:avLst>
              <a:gd name="adj1" fmla="val 33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51554183-637C-C84C-8EFE-F7920E6FBD6D}"/>
              </a:ext>
            </a:extLst>
          </p:cNvPr>
          <p:cNvSpPr txBox="1"/>
          <p:nvPr/>
        </p:nvSpPr>
        <p:spPr>
          <a:xfrm>
            <a:off x="4580121" y="4262590"/>
            <a:ext cx="15267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400" dirty="0" err="1"/>
              <a:t>Insert</a:t>
            </a:r>
            <a:r>
              <a:rPr lang="pt-PT" sz="1400" dirty="0"/>
              <a:t> </a:t>
            </a:r>
            <a:r>
              <a:rPr lang="pt-PT" sz="1400" dirty="0" err="1"/>
              <a:t>Track</a:t>
            </a:r>
            <a:r>
              <a:rPr lang="pt-PT" sz="1400" dirty="0"/>
              <a:t> </a:t>
            </a:r>
            <a:r>
              <a:rPr lang="pt-PT" sz="1400" dirty="0" err="1"/>
              <a:t>Filename</a:t>
            </a:r>
            <a:r>
              <a:rPr lang="pt-PT" sz="1400" dirty="0"/>
              <a:t> </a:t>
            </a:r>
            <a:r>
              <a:rPr lang="pt-PT" sz="1400" dirty="0" err="1"/>
              <a:t>created</a:t>
            </a:r>
            <a:endParaRPr lang="en-US" sz="1400" dirty="0"/>
          </a:p>
        </p:txBody>
      </p:sp>
      <p:cxnSp>
        <p:nvCxnSpPr>
          <p:cNvPr id="47" name="Elbow Connector 46">
            <a:extLst>
              <a:ext uri="{FF2B5EF4-FFF2-40B4-BE49-F238E27FC236}">
                <a16:creationId xmlns:a16="http://schemas.microsoft.com/office/drawing/2014/main" id="{6EB4404B-4093-244A-AADB-4ECFFC53868B}"/>
              </a:ext>
            </a:extLst>
          </p:cNvPr>
          <p:cNvCxnSpPr>
            <a:cxnSpLocks/>
            <a:endCxn id="29" idx="3"/>
          </p:cNvCxnSpPr>
          <p:nvPr/>
        </p:nvCxnSpPr>
        <p:spPr>
          <a:xfrm>
            <a:off x="2776393" y="1906846"/>
            <a:ext cx="7530985" cy="1636217"/>
          </a:xfrm>
          <a:prstGeom prst="bentConnector3">
            <a:avLst>
              <a:gd name="adj1" fmla="val 10303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56FD40C5-9FE0-5D4A-8102-D2C83740349A}"/>
              </a:ext>
            </a:extLst>
          </p:cNvPr>
          <p:cNvSpPr txBox="1"/>
          <p:nvPr/>
        </p:nvSpPr>
        <p:spPr>
          <a:xfrm>
            <a:off x="2776393" y="1638691"/>
            <a:ext cx="82113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400" dirty="0" err="1"/>
              <a:t>Renders</a:t>
            </a:r>
            <a:r>
              <a:rPr lang="pt-PT" sz="1400" dirty="0"/>
              <a:t> </a:t>
            </a:r>
            <a:r>
              <a:rPr lang="pt-PT" sz="1400" dirty="0" err="1"/>
              <a:t>widgets</a:t>
            </a:r>
            <a:r>
              <a:rPr lang="pt-PT" sz="1400" dirty="0"/>
              <a:t> </a:t>
            </a:r>
            <a:r>
              <a:rPr lang="pt-PT" sz="1400" dirty="0" err="1"/>
              <a:t>with</a:t>
            </a:r>
            <a:r>
              <a:rPr lang="pt-PT" sz="1400" dirty="0"/>
              <a:t> </a:t>
            </a:r>
            <a:r>
              <a:rPr lang="pt-PT" sz="1400" i="1" dirty="0" err="1"/>
              <a:t>default</a:t>
            </a:r>
            <a:r>
              <a:rPr lang="pt-PT" sz="1400" i="1" dirty="0"/>
              <a:t> </a:t>
            </a:r>
            <a:r>
              <a:rPr lang="pt-PT" sz="1400" i="1" dirty="0" err="1"/>
              <a:t>values</a:t>
            </a:r>
            <a:r>
              <a:rPr lang="pt-PT" sz="1400" i="1" dirty="0"/>
              <a:t> </a:t>
            </a:r>
            <a:r>
              <a:rPr lang="pt-PT" sz="1400" i="1" dirty="0" err="1"/>
              <a:t>and</a:t>
            </a:r>
            <a:r>
              <a:rPr lang="pt-PT" sz="1400" i="1" dirty="0"/>
              <a:t> </a:t>
            </a:r>
            <a:r>
              <a:rPr lang="pt-PT" sz="1400" i="1" dirty="0" err="1"/>
              <a:t>invokes</a:t>
            </a:r>
            <a:r>
              <a:rPr lang="pt-PT" sz="1400" i="1" dirty="0"/>
              <a:t> </a:t>
            </a:r>
            <a:r>
              <a:rPr lang="pt-PT" sz="1400" i="1" dirty="0" err="1"/>
              <a:t>method</a:t>
            </a:r>
            <a:r>
              <a:rPr lang="pt-PT" sz="1400" i="1" dirty="0"/>
              <a:t> </a:t>
            </a:r>
            <a:r>
              <a:rPr lang="en-US" sz="1400" b="1" dirty="0" err="1"/>
              <a:t>car.customization.setLastRenderingDiv</a:t>
            </a:r>
            <a:r>
              <a:rPr lang="en-US" sz="1400" b="1" dirty="0"/>
              <a:t>("gauge");</a:t>
            </a:r>
            <a:r>
              <a:rPr lang="pt-PT" sz="1400" b="1" dirty="0"/>
              <a:t> </a:t>
            </a:r>
            <a:endParaRPr lang="en-US" sz="1400" b="1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761CD46-CDCC-1448-81DB-79EF7DC73409}"/>
              </a:ext>
            </a:extLst>
          </p:cNvPr>
          <p:cNvSpPr txBox="1"/>
          <p:nvPr/>
        </p:nvSpPr>
        <p:spPr>
          <a:xfrm>
            <a:off x="2040493" y="4273999"/>
            <a:ext cx="21997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b="1" dirty="0" err="1"/>
              <a:t>onEnd</a:t>
            </a:r>
            <a:r>
              <a:rPr lang="pt-PT" sz="1200" dirty="0"/>
              <a:t> </a:t>
            </a:r>
            <a:r>
              <a:rPr lang="pt-PT" sz="1200" dirty="0" err="1"/>
              <a:t>event</a:t>
            </a:r>
            <a:r>
              <a:rPr lang="pt-PT" sz="1200" dirty="0"/>
              <a:t> </a:t>
            </a:r>
            <a:r>
              <a:rPr lang="pt-PT" sz="1200" dirty="0" err="1"/>
              <a:t>triggers</a:t>
            </a:r>
            <a:r>
              <a:rPr lang="pt-PT" sz="1200" dirty="0"/>
              <a:t> </a:t>
            </a:r>
            <a:r>
              <a:rPr lang="pt-PT" sz="1200" dirty="0" err="1"/>
              <a:t>all</a:t>
            </a:r>
            <a:r>
              <a:rPr lang="pt-PT" sz="1200" dirty="0"/>
              <a:t> </a:t>
            </a:r>
            <a:r>
              <a:rPr lang="pt-PT" sz="1200" dirty="0" err="1"/>
              <a:t>widgets</a:t>
            </a:r>
            <a:r>
              <a:rPr lang="pt-PT" sz="1200" dirty="0"/>
              <a:t> </a:t>
            </a:r>
            <a:r>
              <a:rPr lang="pt-PT" sz="1200" dirty="0" err="1"/>
              <a:t>constructors</a:t>
            </a:r>
            <a:r>
              <a:rPr lang="pt-PT" sz="1200" dirty="0"/>
              <a:t> </a:t>
            </a:r>
            <a:r>
              <a:rPr lang="pt-PT" sz="1200" dirty="0" err="1"/>
              <a:t>invocations</a:t>
            </a:r>
            <a:endParaRPr lang="en-US" sz="12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BF2AD7B-D6F4-924F-93F2-92ED02010DF3}"/>
              </a:ext>
            </a:extLst>
          </p:cNvPr>
          <p:cNvSpPr txBox="1"/>
          <p:nvPr/>
        </p:nvSpPr>
        <p:spPr>
          <a:xfrm>
            <a:off x="944289" y="2639041"/>
            <a:ext cx="1277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Invoked method </a:t>
            </a:r>
            <a:r>
              <a:rPr lang="en-US" sz="1200" b="1" dirty="0" err="1"/>
              <a:t>setInitRenderingDiv</a:t>
            </a:r>
            <a:r>
              <a:rPr lang="en-US" sz="1200" b="1" dirty="0"/>
              <a:t>(</a:t>
            </a:r>
            <a:r>
              <a:rPr lang="en-US" sz="1200" b="1" dirty="0" err="1"/>
              <a:t>initWindowCSSValues</a:t>
            </a:r>
            <a:r>
              <a:rPr lang="en-US" sz="1200" b="1" dirty="0"/>
              <a:t>);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5D1E4D6-1359-5949-A499-22651CE735F8}"/>
              </a:ext>
            </a:extLst>
          </p:cNvPr>
          <p:cNvSpPr txBox="1"/>
          <p:nvPr/>
        </p:nvSpPr>
        <p:spPr>
          <a:xfrm>
            <a:off x="5716889" y="3326020"/>
            <a:ext cx="277869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Invokes methods </a:t>
            </a:r>
            <a:r>
              <a:rPr lang="en-US" sz="1100" b="1" dirty="0"/>
              <a:t>sliders=</a:t>
            </a:r>
            <a:r>
              <a:rPr lang="en-US" sz="1100" b="1" dirty="0" err="1"/>
              <a:t>car.customization.rangeEvents</a:t>
            </a:r>
            <a:r>
              <a:rPr lang="en-US" sz="1100" b="1" dirty="0"/>
              <a:t>(sliders); </a:t>
            </a:r>
            <a:r>
              <a:rPr lang="pt-PT" sz="1100" b="1" dirty="0"/>
              <a:t> </a:t>
            </a:r>
            <a:r>
              <a:rPr lang="pt-PT" sz="1100" dirty="0" err="1"/>
              <a:t>And</a:t>
            </a:r>
            <a:r>
              <a:rPr lang="en-US" sz="1100" dirty="0"/>
              <a:t> </a:t>
            </a:r>
            <a:r>
              <a:rPr lang="en-US" sz="1100" b="1" dirty="0" err="1"/>
              <a:t>car.customization.endRange</a:t>
            </a:r>
            <a:r>
              <a:rPr lang="en-US" sz="1100" b="1" dirty="0"/>
              <a:t>(initalPVSState,onMessageReceived,car,reRenderedWindowCSSValues,sliders,steeringWheel);</a:t>
            </a:r>
          </a:p>
        </p:txBody>
      </p:sp>
    </p:spTree>
    <p:extLst>
      <p:ext uri="{BB962C8B-B14F-4D97-AF65-F5344CB8AC3E}">
        <p14:creationId xmlns:p14="http://schemas.microsoft.com/office/powerpoint/2010/main" val="2860588507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1"/>
            <a:ext cx="12192000" cy="360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455A63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360000"/>
            <a:ext cx="12192000" cy="1206947"/>
          </a:xfrm>
          <a:prstGeom prst="rect">
            <a:avLst/>
          </a:prstGeom>
          <a:solidFill>
            <a:srgbClr val="607D8B"/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607D8B"/>
              </a:solidFill>
            </a:endParaRPr>
          </a:p>
        </p:txBody>
      </p:sp>
      <p:sp>
        <p:nvSpPr>
          <p:cNvPr id="75" name="Title 1"/>
          <p:cNvSpPr txBox="1">
            <a:spLocks/>
          </p:cNvSpPr>
          <p:nvPr/>
        </p:nvSpPr>
        <p:spPr>
          <a:xfrm>
            <a:off x="560462" y="724705"/>
            <a:ext cx="10296654" cy="69672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 sz="2400" dirty="0" err="1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rPr>
              <a:t>Interactions</a:t>
            </a:r>
            <a:r>
              <a:rPr lang="pt-PT" sz="2400" dirty="0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rPr>
              <a:t> PVS/JS</a:t>
            </a:r>
            <a:endParaRPr lang="en-US" sz="2400" dirty="0">
              <a:solidFill>
                <a:schemeClr val="bg1"/>
              </a:solidFill>
              <a:latin typeface="Raleway" charset="0"/>
              <a:ea typeface="Raleway" charset="0"/>
              <a:cs typeface="Raleway" charset="0"/>
            </a:endParaRPr>
          </a:p>
          <a:p>
            <a:endParaRPr lang="en-US" sz="2400" dirty="0">
              <a:solidFill>
                <a:schemeClr val="bg1"/>
              </a:solidFill>
              <a:latin typeface="Raleway" charset="0"/>
              <a:ea typeface="Raleway" charset="0"/>
              <a:cs typeface="Raleway" charset="0"/>
            </a:endParaRPr>
          </a:p>
        </p:txBody>
      </p:sp>
      <p:sp>
        <p:nvSpPr>
          <p:cNvPr id="76" name="Title 1"/>
          <p:cNvSpPr txBox="1">
            <a:spLocks/>
          </p:cNvSpPr>
          <p:nvPr/>
        </p:nvSpPr>
        <p:spPr>
          <a:xfrm>
            <a:off x="560463" y="57223"/>
            <a:ext cx="3809075" cy="3027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José Carlos Brandão (a71223@alunos.uminho.pt)</a:t>
            </a:r>
          </a:p>
        </p:txBody>
      </p:sp>
      <p:sp>
        <p:nvSpPr>
          <p:cNvPr id="77" name="Title 1"/>
          <p:cNvSpPr txBox="1">
            <a:spLocks/>
          </p:cNvSpPr>
          <p:nvPr/>
        </p:nvSpPr>
        <p:spPr>
          <a:xfrm>
            <a:off x="8051999" y="57223"/>
            <a:ext cx="4113234" cy="3027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MSc Pre-dissertation in Computer Science PVSio-web </a:t>
            </a:r>
          </a:p>
        </p:txBody>
      </p:sp>
      <p:sp>
        <p:nvSpPr>
          <p:cNvPr id="79" name="Oval 78"/>
          <p:cNvSpPr>
            <a:spLocks/>
          </p:cNvSpPr>
          <p:nvPr/>
        </p:nvSpPr>
        <p:spPr>
          <a:xfrm>
            <a:off x="10987745" y="1260947"/>
            <a:ext cx="779712" cy="818224"/>
          </a:xfrm>
          <a:prstGeom prst="ellipse">
            <a:avLst/>
          </a:prstGeom>
          <a:solidFill>
            <a:srgbClr val="23B4FF"/>
          </a:solidFill>
          <a:ln>
            <a:noFill/>
          </a:ln>
          <a:effectLst>
            <a:outerShdw blurRad="38100" dist="12700" dir="54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Raleway" charset="0"/>
                <a:ea typeface="Raleway" charset="0"/>
                <a:cs typeface="Raleway" charset="0"/>
              </a:rPr>
              <a:t>A1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F963139-FED1-504A-A1DD-A1CDA1500CD0}"/>
              </a:ext>
            </a:extLst>
          </p:cNvPr>
          <p:cNvSpPr/>
          <p:nvPr/>
        </p:nvSpPr>
        <p:spPr>
          <a:xfrm>
            <a:off x="1455612" y="2072924"/>
            <a:ext cx="1121228" cy="739455"/>
          </a:xfrm>
          <a:prstGeom prst="rect">
            <a:avLst/>
          </a:prstGeom>
          <a:solidFill>
            <a:srgbClr val="617D8A"/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400" dirty="0" err="1">
                <a:solidFill>
                  <a:schemeClr val="bg1"/>
                </a:solidFill>
              </a:rPr>
              <a:t>Index.js</a:t>
            </a:r>
            <a:r>
              <a:rPr lang="pt-PT" sz="1400" dirty="0">
                <a:solidFill>
                  <a:schemeClr val="bg1"/>
                </a:solidFill>
              </a:rPr>
              <a:t> (Demo 1)</a:t>
            </a:r>
          </a:p>
        </p:txBody>
      </p:sp>
      <p:cxnSp>
        <p:nvCxnSpPr>
          <p:cNvPr id="47" name="Elbow Connector 46">
            <a:extLst>
              <a:ext uri="{FF2B5EF4-FFF2-40B4-BE49-F238E27FC236}">
                <a16:creationId xmlns:a16="http://schemas.microsoft.com/office/drawing/2014/main" id="{6EB4404B-4093-244A-AADB-4ECFFC53868B}"/>
              </a:ext>
            </a:extLst>
          </p:cNvPr>
          <p:cNvCxnSpPr>
            <a:cxnSpLocks/>
          </p:cNvCxnSpPr>
          <p:nvPr/>
        </p:nvCxnSpPr>
        <p:spPr>
          <a:xfrm>
            <a:off x="2574359" y="2404759"/>
            <a:ext cx="2123362" cy="40762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56FD40C5-9FE0-5D4A-8102-D2C83740349A}"/>
              </a:ext>
            </a:extLst>
          </p:cNvPr>
          <p:cNvSpPr txBox="1"/>
          <p:nvPr/>
        </p:nvSpPr>
        <p:spPr>
          <a:xfrm>
            <a:off x="675955" y="3638273"/>
            <a:ext cx="300392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400" dirty="0" err="1"/>
              <a:t>Create</a:t>
            </a:r>
            <a:r>
              <a:rPr lang="pt-PT" sz="1400" dirty="0"/>
              <a:t> </a:t>
            </a:r>
            <a:r>
              <a:rPr lang="pt-PT" sz="1400" dirty="0" err="1"/>
              <a:t>all</a:t>
            </a:r>
            <a:r>
              <a:rPr lang="pt-PT" sz="1400" dirty="0"/>
              <a:t> </a:t>
            </a:r>
            <a:r>
              <a:rPr lang="pt-PT" sz="1400" dirty="0" err="1"/>
              <a:t>interactions</a:t>
            </a:r>
            <a:r>
              <a:rPr lang="pt-PT" sz="1400" dirty="0"/>
              <a:t>/ </a:t>
            </a:r>
            <a:r>
              <a:rPr lang="pt-PT" sz="1400" dirty="0" err="1"/>
              <a:t>buttons</a:t>
            </a:r>
            <a:r>
              <a:rPr lang="pt-PT" sz="1400" dirty="0"/>
              <a:t> </a:t>
            </a:r>
            <a:r>
              <a:rPr lang="pt-PT" sz="1400" dirty="0" err="1"/>
              <a:t>whose</a:t>
            </a:r>
            <a:r>
              <a:rPr lang="pt-PT" sz="1400" dirty="0"/>
              <a:t> </a:t>
            </a:r>
            <a:r>
              <a:rPr lang="pt-PT" sz="1400" dirty="0" err="1"/>
              <a:t>specification</a:t>
            </a:r>
            <a:r>
              <a:rPr lang="pt-PT" sz="1400" dirty="0"/>
              <a:t> </a:t>
            </a:r>
            <a:r>
              <a:rPr lang="pt-PT" sz="1400" dirty="0" err="1"/>
              <a:t>is</a:t>
            </a:r>
            <a:r>
              <a:rPr lang="pt-PT" sz="1400" dirty="0"/>
              <a:t> </a:t>
            </a:r>
            <a:r>
              <a:rPr lang="pt-PT" sz="1400" dirty="0" err="1"/>
              <a:t>available</a:t>
            </a:r>
            <a:r>
              <a:rPr lang="pt-PT" sz="1400" dirty="0"/>
              <a:t> </a:t>
            </a:r>
            <a:r>
              <a:rPr lang="pt-PT" sz="1400" dirty="0" err="1"/>
              <a:t>at</a:t>
            </a:r>
            <a:r>
              <a:rPr lang="pt-PT" sz="1400" dirty="0"/>
              <a:t> </a:t>
            </a:r>
            <a:r>
              <a:rPr lang="pt-PT" sz="1400" dirty="0" err="1"/>
              <a:t>main.pvs</a:t>
            </a:r>
            <a:r>
              <a:rPr lang="pt-PT" sz="1400" dirty="0"/>
              <a:t> file</a:t>
            </a:r>
            <a:endParaRPr lang="en-US" sz="14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7D01443-18D9-6545-8FBD-67704738FDB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60" t="8386" r="36738" b="27528"/>
          <a:stretch/>
        </p:blipFill>
        <p:spPr>
          <a:xfrm>
            <a:off x="4697721" y="1786132"/>
            <a:ext cx="5058698" cy="4646813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2969EFB-39A5-324C-BB81-BCDC32F41C22}"/>
              </a:ext>
            </a:extLst>
          </p:cNvPr>
          <p:cNvSpPr/>
          <p:nvPr/>
        </p:nvSpPr>
        <p:spPr>
          <a:xfrm>
            <a:off x="1370421" y="4796357"/>
            <a:ext cx="1291610" cy="8129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400" dirty="0" err="1">
                <a:solidFill>
                  <a:sysClr val="windowText" lastClr="000000"/>
                </a:solidFill>
              </a:rPr>
              <a:t>Customization</a:t>
            </a:r>
            <a:r>
              <a:rPr lang="pt-PT" sz="1400" dirty="0">
                <a:solidFill>
                  <a:sysClr val="windowText" lastClr="000000"/>
                </a:solidFill>
              </a:rPr>
              <a:t> (Demo 2)</a:t>
            </a:r>
          </a:p>
        </p:txBody>
      </p: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7225A7C8-1C44-CE48-91E4-77647041F1A3}"/>
              </a:ext>
            </a:extLst>
          </p:cNvPr>
          <p:cNvCxnSpPr>
            <a:cxnSpLocks/>
          </p:cNvCxnSpPr>
          <p:nvPr/>
        </p:nvCxnSpPr>
        <p:spPr>
          <a:xfrm>
            <a:off x="2662031" y="5202832"/>
            <a:ext cx="2035690" cy="40647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15088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1"/>
            <a:ext cx="12192000" cy="360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455A63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360000"/>
            <a:ext cx="12192000" cy="1206947"/>
          </a:xfrm>
          <a:prstGeom prst="rect">
            <a:avLst/>
          </a:prstGeom>
          <a:solidFill>
            <a:srgbClr val="607D8B"/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607D8B"/>
              </a:solidFill>
            </a:endParaRPr>
          </a:p>
        </p:txBody>
      </p:sp>
      <p:sp>
        <p:nvSpPr>
          <p:cNvPr id="75" name="Title 1"/>
          <p:cNvSpPr txBox="1">
            <a:spLocks/>
          </p:cNvSpPr>
          <p:nvPr/>
        </p:nvSpPr>
        <p:spPr>
          <a:xfrm>
            <a:off x="560462" y="724705"/>
            <a:ext cx="10296654" cy="69672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 sz="2400" dirty="0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rPr>
              <a:t>TrackGenerator </a:t>
            </a:r>
            <a:r>
              <a:rPr lang="pt-PT" sz="2400" dirty="0" err="1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rPr>
              <a:t>Optional</a:t>
            </a:r>
            <a:r>
              <a:rPr lang="pt-PT" sz="2400" dirty="0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rPr>
              <a:t> </a:t>
            </a:r>
            <a:r>
              <a:rPr lang="pt-PT" sz="2400" dirty="0" err="1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rPr>
              <a:t>Fields</a:t>
            </a:r>
            <a:r>
              <a:rPr lang="en-US" sz="2400" dirty="0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rPr>
              <a:t> I</a:t>
            </a:r>
          </a:p>
        </p:txBody>
      </p:sp>
      <p:sp>
        <p:nvSpPr>
          <p:cNvPr id="76" name="Title 1"/>
          <p:cNvSpPr txBox="1">
            <a:spLocks/>
          </p:cNvSpPr>
          <p:nvPr/>
        </p:nvSpPr>
        <p:spPr>
          <a:xfrm>
            <a:off x="560463" y="57223"/>
            <a:ext cx="3809075" cy="3027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José Carlos Brandão (a71223@alunos.uminho.pt)</a:t>
            </a:r>
          </a:p>
        </p:txBody>
      </p:sp>
      <p:sp>
        <p:nvSpPr>
          <p:cNvPr id="77" name="Title 1"/>
          <p:cNvSpPr txBox="1">
            <a:spLocks/>
          </p:cNvSpPr>
          <p:nvPr/>
        </p:nvSpPr>
        <p:spPr>
          <a:xfrm>
            <a:off x="8051999" y="57223"/>
            <a:ext cx="4113234" cy="3027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MSc Pre-dissertation in Computer Science PVSio-web </a:t>
            </a:r>
          </a:p>
        </p:txBody>
      </p:sp>
      <p:sp>
        <p:nvSpPr>
          <p:cNvPr id="79" name="Oval 78"/>
          <p:cNvSpPr>
            <a:spLocks/>
          </p:cNvSpPr>
          <p:nvPr/>
        </p:nvSpPr>
        <p:spPr>
          <a:xfrm>
            <a:off x="10987745" y="1260947"/>
            <a:ext cx="779712" cy="818224"/>
          </a:xfrm>
          <a:prstGeom prst="ellipse">
            <a:avLst/>
          </a:prstGeom>
          <a:solidFill>
            <a:srgbClr val="23B4FF"/>
          </a:solidFill>
          <a:ln>
            <a:noFill/>
          </a:ln>
          <a:effectLst>
            <a:outerShdw blurRad="38100" dist="12700" dir="54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Raleway" charset="0"/>
                <a:ea typeface="Raleway" charset="0"/>
                <a:cs typeface="Raleway" charset="0"/>
              </a:rPr>
              <a:t>A2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A42176F1-382B-694A-B255-344B3F3B0D1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654"/>
          <a:stretch/>
        </p:blipFill>
        <p:spPr>
          <a:xfrm>
            <a:off x="796200" y="1622843"/>
            <a:ext cx="5358254" cy="409987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C0ACF0F-77EF-E847-8CC7-A2EB4F6CD0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1737" y="2467893"/>
            <a:ext cx="5465720" cy="344989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4997803-1E61-0D40-97C1-0CD63475E43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570"/>
          <a:stretch/>
        </p:blipFill>
        <p:spPr>
          <a:xfrm>
            <a:off x="796200" y="5679177"/>
            <a:ext cx="5358254" cy="1114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6402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1"/>
            <a:ext cx="12192000" cy="360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455A63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360000"/>
            <a:ext cx="12192000" cy="1206947"/>
          </a:xfrm>
          <a:prstGeom prst="rect">
            <a:avLst/>
          </a:prstGeom>
          <a:solidFill>
            <a:srgbClr val="607D8B"/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607D8B"/>
              </a:solidFill>
            </a:endParaRPr>
          </a:p>
        </p:txBody>
      </p:sp>
      <p:sp>
        <p:nvSpPr>
          <p:cNvPr id="75" name="Title 1"/>
          <p:cNvSpPr txBox="1">
            <a:spLocks/>
          </p:cNvSpPr>
          <p:nvPr/>
        </p:nvSpPr>
        <p:spPr>
          <a:xfrm>
            <a:off x="560462" y="724705"/>
            <a:ext cx="10296654" cy="69672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 sz="2400" dirty="0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rPr>
              <a:t>TrackGenerator </a:t>
            </a:r>
            <a:r>
              <a:rPr lang="pt-PT" sz="2400" dirty="0" err="1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rPr>
              <a:t>Optional</a:t>
            </a:r>
            <a:r>
              <a:rPr lang="pt-PT" sz="2400" dirty="0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rPr>
              <a:t> </a:t>
            </a:r>
            <a:r>
              <a:rPr lang="pt-PT" sz="2400" dirty="0" err="1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rPr>
              <a:t>Fields</a:t>
            </a:r>
            <a:r>
              <a:rPr lang="pt-PT" sz="2400" dirty="0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rPr>
              <a:t> II</a:t>
            </a:r>
            <a:endParaRPr lang="en-US" sz="2400" dirty="0">
              <a:solidFill>
                <a:schemeClr val="bg1"/>
              </a:solidFill>
              <a:latin typeface="Raleway" charset="0"/>
              <a:ea typeface="Raleway" charset="0"/>
              <a:cs typeface="Raleway" charset="0"/>
            </a:endParaRPr>
          </a:p>
          <a:p>
            <a:endParaRPr lang="en-US" sz="2400" dirty="0">
              <a:solidFill>
                <a:schemeClr val="bg1"/>
              </a:solidFill>
              <a:latin typeface="Raleway" charset="0"/>
              <a:ea typeface="Raleway" charset="0"/>
              <a:cs typeface="Raleway" charset="0"/>
            </a:endParaRPr>
          </a:p>
        </p:txBody>
      </p:sp>
      <p:sp>
        <p:nvSpPr>
          <p:cNvPr id="76" name="Title 1"/>
          <p:cNvSpPr txBox="1">
            <a:spLocks/>
          </p:cNvSpPr>
          <p:nvPr/>
        </p:nvSpPr>
        <p:spPr>
          <a:xfrm>
            <a:off x="560463" y="57223"/>
            <a:ext cx="3809075" cy="3027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José Carlos Brandão (a71223@alunos.uminho.pt)</a:t>
            </a:r>
          </a:p>
        </p:txBody>
      </p:sp>
      <p:sp>
        <p:nvSpPr>
          <p:cNvPr id="77" name="Title 1"/>
          <p:cNvSpPr txBox="1">
            <a:spLocks/>
          </p:cNvSpPr>
          <p:nvPr/>
        </p:nvSpPr>
        <p:spPr>
          <a:xfrm>
            <a:off x="8051999" y="57223"/>
            <a:ext cx="4113234" cy="3027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MSc Pre-dissertation in Computer Science PVSio-web </a:t>
            </a:r>
          </a:p>
        </p:txBody>
      </p:sp>
      <p:sp>
        <p:nvSpPr>
          <p:cNvPr id="79" name="Oval 78"/>
          <p:cNvSpPr>
            <a:spLocks/>
          </p:cNvSpPr>
          <p:nvPr/>
        </p:nvSpPr>
        <p:spPr>
          <a:xfrm>
            <a:off x="10987745" y="1260947"/>
            <a:ext cx="779712" cy="818224"/>
          </a:xfrm>
          <a:prstGeom prst="ellipse">
            <a:avLst/>
          </a:prstGeom>
          <a:solidFill>
            <a:srgbClr val="23B4FF"/>
          </a:solidFill>
          <a:ln>
            <a:noFill/>
          </a:ln>
          <a:effectLst>
            <a:outerShdw blurRad="38100" dist="12700" dir="54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Raleway" charset="0"/>
                <a:ea typeface="Raleway" charset="0"/>
                <a:cs typeface="Raleway" charset="0"/>
              </a:rPr>
              <a:t>A2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46688AB-61F4-0345-BF2F-1ACD5D37D0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3382" y="1804726"/>
            <a:ext cx="4048075" cy="497534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2885626-6D42-954A-9538-9D3FECB9915D}"/>
              </a:ext>
            </a:extLst>
          </p:cNvPr>
          <p:cNvPicPr>
            <a:picLocks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316" r="-23903"/>
          <a:stretch/>
        </p:blipFill>
        <p:spPr>
          <a:xfrm>
            <a:off x="1623382" y="1636483"/>
            <a:ext cx="5016904" cy="17514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E0AFD5E-55C0-0C47-9D82-40E0DD287C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636483"/>
            <a:ext cx="4535282" cy="5143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0498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1"/>
            <a:ext cx="12192000" cy="360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455A63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360000"/>
            <a:ext cx="12192000" cy="1206947"/>
          </a:xfrm>
          <a:prstGeom prst="rect">
            <a:avLst/>
          </a:prstGeom>
          <a:solidFill>
            <a:srgbClr val="607D8B"/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607D8B"/>
              </a:solidFill>
            </a:endParaRPr>
          </a:p>
        </p:txBody>
      </p:sp>
      <p:sp>
        <p:nvSpPr>
          <p:cNvPr id="75" name="Title 1"/>
          <p:cNvSpPr txBox="1">
            <a:spLocks/>
          </p:cNvSpPr>
          <p:nvPr/>
        </p:nvSpPr>
        <p:spPr>
          <a:xfrm>
            <a:off x="560462" y="724705"/>
            <a:ext cx="10296654" cy="69672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 sz="2400" dirty="0" err="1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rPr>
              <a:t>Arcade</a:t>
            </a:r>
            <a:r>
              <a:rPr lang="pt-PT" sz="2400" dirty="0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rPr>
              <a:t> </a:t>
            </a:r>
            <a:r>
              <a:rPr lang="pt-PT" sz="2400" dirty="0" err="1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rPr>
              <a:t>Optional</a:t>
            </a:r>
            <a:r>
              <a:rPr lang="pt-PT" sz="2400" dirty="0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rPr>
              <a:t> </a:t>
            </a:r>
            <a:r>
              <a:rPr lang="pt-PT" sz="2400" dirty="0" err="1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rPr>
              <a:t>Fields</a:t>
            </a:r>
            <a:r>
              <a:rPr lang="pt-PT" sz="2400" dirty="0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rPr>
              <a:t> I</a:t>
            </a:r>
            <a:endParaRPr lang="en-US" sz="2400" dirty="0">
              <a:solidFill>
                <a:schemeClr val="bg1"/>
              </a:solidFill>
              <a:latin typeface="Raleway" charset="0"/>
              <a:ea typeface="Raleway" charset="0"/>
              <a:cs typeface="Raleway" charset="0"/>
            </a:endParaRPr>
          </a:p>
          <a:p>
            <a:endParaRPr lang="en-US" sz="2400" dirty="0">
              <a:solidFill>
                <a:schemeClr val="bg1"/>
              </a:solidFill>
              <a:latin typeface="Raleway" charset="0"/>
              <a:ea typeface="Raleway" charset="0"/>
              <a:cs typeface="Raleway" charset="0"/>
            </a:endParaRPr>
          </a:p>
        </p:txBody>
      </p:sp>
      <p:sp>
        <p:nvSpPr>
          <p:cNvPr id="76" name="Title 1"/>
          <p:cNvSpPr txBox="1">
            <a:spLocks/>
          </p:cNvSpPr>
          <p:nvPr/>
        </p:nvSpPr>
        <p:spPr>
          <a:xfrm>
            <a:off x="560463" y="57223"/>
            <a:ext cx="3809075" cy="3027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José Carlos Brandão (a71223@alunos.uminho.pt)</a:t>
            </a:r>
          </a:p>
        </p:txBody>
      </p:sp>
      <p:sp>
        <p:nvSpPr>
          <p:cNvPr id="77" name="Title 1"/>
          <p:cNvSpPr txBox="1">
            <a:spLocks/>
          </p:cNvSpPr>
          <p:nvPr/>
        </p:nvSpPr>
        <p:spPr>
          <a:xfrm>
            <a:off x="8051999" y="57223"/>
            <a:ext cx="4113234" cy="3027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MSc Pre-dissertation in Computer Science PVSio-web </a:t>
            </a:r>
          </a:p>
        </p:txBody>
      </p:sp>
      <p:sp>
        <p:nvSpPr>
          <p:cNvPr id="79" name="Oval 78"/>
          <p:cNvSpPr>
            <a:spLocks/>
          </p:cNvSpPr>
          <p:nvPr/>
        </p:nvSpPr>
        <p:spPr>
          <a:xfrm>
            <a:off x="10987745" y="1260947"/>
            <a:ext cx="779712" cy="818224"/>
          </a:xfrm>
          <a:prstGeom prst="ellipse">
            <a:avLst/>
          </a:prstGeom>
          <a:solidFill>
            <a:srgbClr val="23B4FF"/>
          </a:solidFill>
          <a:ln>
            <a:noFill/>
          </a:ln>
          <a:effectLst>
            <a:outerShdw blurRad="38100" dist="12700" dir="54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Raleway" charset="0"/>
                <a:ea typeface="Raleway" charset="0"/>
                <a:cs typeface="Raleway" charset="0"/>
              </a:rPr>
              <a:t>A3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FC5982-9E20-6240-B72A-3BEBD8ED80D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918"/>
          <a:stretch/>
        </p:blipFill>
        <p:spPr>
          <a:xfrm>
            <a:off x="1337715" y="1655503"/>
            <a:ext cx="4758285" cy="50944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97AB077-93FB-1441-8D51-E8006E7F2A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9003" y="2980117"/>
            <a:ext cx="4588742" cy="2113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8886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1"/>
            <a:ext cx="12192000" cy="360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455A63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360000"/>
            <a:ext cx="12192000" cy="1206947"/>
          </a:xfrm>
          <a:prstGeom prst="rect">
            <a:avLst/>
          </a:prstGeom>
          <a:solidFill>
            <a:srgbClr val="607D8B"/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607D8B"/>
              </a:solidFill>
            </a:endParaRPr>
          </a:p>
        </p:txBody>
      </p:sp>
      <p:sp>
        <p:nvSpPr>
          <p:cNvPr id="75" name="Title 1"/>
          <p:cNvSpPr txBox="1">
            <a:spLocks/>
          </p:cNvSpPr>
          <p:nvPr/>
        </p:nvSpPr>
        <p:spPr>
          <a:xfrm>
            <a:off x="560463" y="724705"/>
            <a:ext cx="5273784" cy="47753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rPr>
              <a:t>Widgets within PVSio-web</a:t>
            </a:r>
          </a:p>
          <a:p>
            <a:endParaRPr lang="en-US" sz="2400" dirty="0">
              <a:solidFill>
                <a:schemeClr val="bg1"/>
              </a:solidFill>
              <a:latin typeface="Raleway" charset="0"/>
              <a:ea typeface="Raleway" charset="0"/>
              <a:cs typeface="Raleway" charset="0"/>
            </a:endParaRPr>
          </a:p>
        </p:txBody>
      </p:sp>
      <p:sp>
        <p:nvSpPr>
          <p:cNvPr id="76" name="Title 1"/>
          <p:cNvSpPr txBox="1">
            <a:spLocks/>
          </p:cNvSpPr>
          <p:nvPr/>
        </p:nvSpPr>
        <p:spPr>
          <a:xfrm>
            <a:off x="560463" y="57223"/>
            <a:ext cx="3809075" cy="3027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José Carlos Brandão (a71223@alunos.uminho.pt)</a:t>
            </a:r>
          </a:p>
        </p:txBody>
      </p:sp>
      <p:sp>
        <p:nvSpPr>
          <p:cNvPr id="77" name="Title 1"/>
          <p:cNvSpPr txBox="1">
            <a:spLocks/>
          </p:cNvSpPr>
          <p:nvPr/>
        </p:nvSpPr>
        <p:spPr>
          <a:xfrm>
            <a:off x="8051999" y="57223"/>
            <a:ext cx="4113234" cy="3027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MSc Pre-dissertation in Computer Science PVSio-web </a:t>
            </a:r>
          </a:p>
        </p:txBody>
      </p:sp>
      <p:sp>
        <p:nvSpPr>
          <p:cNvPr id="79" name="Oval 78"/>
          <p:cNvSpPr>
            <a:spLocks/>
          </p:cNvSpPr>
          <p:nvPr/>
        </p:nvSpPr>
        <p:spPr>
          <a:xfrm>
            <a:off x="10987745" y="1260947"/>
            <a:ext cx="720000" cy="720000"/>
          </a:xfrm>
          <a:prstGeom prst="ellipse">
            <a:avLst/>
          </a:prstGeom>
          <a:solidFill>
            <a:srgbClr val="23B4FF"/>
          </a:solidFill>
          <a:ln>
            <a:noFill/>
          </a:ln>
          <a:effectLst>
            <a:outerShdw blurRad="38100" dist="12700" dir="54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Raleway" charset="0"/>
                <a:ea typeface="Raleway" charset="0"/>
                <a:cs typeface="Raleway" charset="0"/>
              </a:rPr>
              <a:t>15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991" y="3973585"/>
            <a:ext cx="4437148" cy="2181140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-171892" y="2227982"/>
            <a:ext cx="5273784" cy="157113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latin typeface="Raleway" charset="0"/>
                <a:ea typeface="Raleway" charset="0"/>
                <a:cs typeface="Raleway" charset="0"/>
              </a:rPr>
              <a:t>Initial Demo </a:t>
            </a:r>
          </a:p>
          <a:p>
            <a:pPr algn="ctr"/>
            <a:r>
              <a:rPr lang="en-US" sz="2400" dirty="0">
                <a:latin typeface="Raleway" charset="0"/>
                <a:ea typeface="Raleway" charset="0"/>
                <a:cs typeface="Raleway" charset="0"/>
              </a:rPr>
              <a:t>vs </a:t>
            </a:r>
          </a:p>
          <a:p>
            <a:pPr algn="ctr"/>
            <a:r>
              <a:rPr lang="en-US" sz="2400" dirty="0">
                <a:latin typeface="Raleway" charset="0"/>
                <a:ea typeface="Raleway" charset="0"/>
                <a:cs typeface="Raleway" charset="0"/>
              </a:rPr>
              <a:t>Demo 1</a:t>
            </a:r>
          </a:p>
          <a:p>
            <a:pPr algn="ctr"/>
            <a:r>
              <a:rPr lang="en-US" sz="2400" dirty="0">
                <a:latin typeface="Raleway" charset="0"/>
                <a:ea typeface="Raleway" charset="0"/>
                <a:cs typeface="Raleway" charset="0"/>
              </a:rPr>
              <a:t>(More Conscious User)</a:t>
            </a:r>
          </a:p>
          <a:p>
            <a:pPr algn="ctr"/>
            <a:endParaRPr lang="en-US" sz="2400" dirty="0">
              <a:solidFill>
                <a:schemeClr val="bg1"/>
              </a:solidFill>
              <a:latin typeface="Raleway" charset="0"/>
              <a:ea typeface="Raleway" charset="0"/>
              <a:cs typeface="Raleway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34081C9-4E19-9046-B015-5D7FF6DB192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85" r="25099" b="15873"/>
          <a:stretch/>
        </p:blipFill>
        <p:spPr>
          <a:xfrm>
            <a:off x="4648459" y="2103188"/>
            <a:ext cx="6807079" cy="4337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90455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5469948" y="1544642"/>
            <a:ext cx="1252104" cy="1136412"/>
            <a:chOff x="1585912" y="819150"/>
            <a:chExt cx="5143500" cy="4668265"/>
          </a:xfrm>
        </p:grpSpPr>
        <p:sp>
          <p:nvSpPr>
            <p:cNvPr id="10" name="Diamond 9"/>
            <p:cNvSpPr/>
            <p:nvPr/>
          </p:nvSpPr>
          <p:spPr>
            <a:xfrm>
              <a:off x="1585912" y="2687065"/>
              <a:ext cx="5143500" cy="2800350"/>
            </a:xfrm>
            <a:prstGeom prst="diamond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25400" dir="5400000" algn="t" rotWithShape="0">
                <a:prstClr val="black">
                  <a:alpha val="3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 10"/>
            <p:cNvSpPr/>
            <p:nvPr/>
          </p:nvSpPr>
          <p:spPr>
            <a:xfrm>
              <a:off x="2243137" y="2687065"/>
              <a:ext cx="3829050" cy="2084704"/>
            </a:xfrm>
            <a:custGeom>
              <a:avLst/>
              <a:gdLst>
                <a:gd name="connsiteX0" fmla="*/ 1884609 w 3769219"/>
                <a:gd name="connsiteY0" fmla="*/ 0 h 2052130"/>
                <a:gd name="connsiteX1" fmla="*/ 3769219 w 3769219"/>
                <a:gd name="connsiteY1" fmla="*/ 1026065 h 2052130"/>
                <a:gd name="connsiteX2" fmla="*/ 1884609 w 3769219"/>
                <a:gd name="connsiteY2" fmla="*/ 2052130 h 2052130"/>
                <a:gd name="connsiteX3" fmla="*/ 0 w 3769219"/>
                <a:gd name="connsiteY3" fmla="*/ 1026065 h 2052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69219" h="2052130">
                  <a:moveTo>
                    <a:pt x="1884609" y="0"/>
                  </a:moveTo>
                  <a:lnTo>
                    <a:pt x="3769219" y="1026065"/>
                  </a:lnTo>
                  <a:lnTo>
                    <a:pt x="1884609" y="2052130"/>
                  </a:lnTo>
                  <a:lnTo>
                    <a:pt x="0" y="1026065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Diamond 11"/>
            <p:cNvSpPr/>
            <p:nvPr/>
          </p:nvSpPr>
          <p:spPr>
            <a:xfrm>
              <a:off x="1585912" y="1753108"/>
              <a:ext cx="5143500" cy="2800350"/>
            </a:xfrm>
            <a:prstGeom prst="diamond">
              <a:avLst/>
            </a:prstGeom>
            <a:solidFill>
              <a:schemeClr val="accent5"/>
            </a:solidFill>
            <a:ln>
              <a:noFill/>
            </a:ln>
            <a:effectLst>
              <a:outerShdw blurRad="50800" dist="25400" dir="5400000" algn="t" rotWithShape="0">
                <a:prstClr val="black">
                  <a:alpha val="3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 12"/>
            <p:cNvSpPr/>
            <p:nvPr/>
          </p:nvSpPr>
          <p:spPr>
            <a:xfrm>
              <a:off x="2243137" y="1753108"/>
              <a:ext cx="3829050" cy="2084704"/>
            </a:xfrm>
            <a:custGeom>
              <a:avLst/>
              <a:gdLst>
                <a:gd name="connsiteX0" fmla="*/ 1884609 w 3769219"/>
                <a:gd name="connsiteY0" fmla="*/ 0 h 2052130"/>
                <a:gd name="connsiteX1" fmla="*/ 3769219 w 3769219"/>
                <a:gd name="connsiteY1" fmla="*/ 1026065 h 2052130"/>
                <a:gd name="connsiteX2" fmla="*/ 1884609 w 3769219"/>
                <a:gd name="connsiteY2" fmla="*/ 2052130 h 2052130"/>
                <a:gd name="connsiteX3" fmla="*/ 0 w 3769219"/>
                <a:gd name="connsiteY3" fmla="*/ 1026065 h 2052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69219" h="2052130">
                  <a:moveTo>
                    <a:pt x="1884609" y="0"/>
                  </a:moveTo>
                  <a:lnTo>
                    <a:pt x="3769219" y="1026065"/>
                  </a:lnTo>
                  <a:lnTo>
                    <a:pt x="1884609" y="2052130"/>
                  </a:lnTo>
                  <a:lnTo>
                    <a:pt x="0" y="102606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Diamond 13"/>
            <p:cNvSpPr/>
            <p:nvPr/>
          </p:nvSpPr>
          <p:spPr>
            <a:xfrm>
              <a:off x="1585912" y="819150"/>
              <a:ext cx="5143500" cy="2800350"/>
            </a:xfrm>
            <a:prstGeom prst="diamond">
              <a:avLst/>
            </a:prstGeom>
            <a:solidFill>
              <a:srgbClr val="23B4FF"/>
            </a:solidFill>
            <a:ln>
              <a:noFill/>
            </a:ln>
            <a:effectLst>
              <a:outerShdw blurRad="50800" dist="25400" dir="5400000" algn="t" rotWithShape="0">
                <a:prstClr val="black">
                  <a:alpha val="3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2" name="Rectangle 41"/>
          <p:cNvSpPr/>
          <p:nvPr/>
        </p:nvSpPr>
        <p:spPr>
          <a:xfrm>
            <a:off x="1754155" y="3074209"/>
            <a:ext cx="930573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800" dirty="0">
                <a:latin typeface="Raleway" charset="0"/>
                <a:ea typeface="Raleway" charset="0"/>
                <a:cs typeface="Raleway" charset="0"/>
              </a:rPr>
              <a:t>MSc Pre-dissertation Workshop </a:t>
            </a:r>
          </a:p>
        </p:txBody>
      </p:sp>
      <p:sp>
        <p:nvSpPr>
          <p:cNvPr id="43" name="Rectangle 42"/>
          <p:cNvSpPr/>
          <p:nvPr/>
        </p:nvSpPr>
        <p:spPr>
          <a:xfrm>
            <a:off x="7413707" y="5687575"/>
            <a:ext cx="364617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400" b="1" dirty="0">
                <a:latin typeface="Raleway" charset="0"/>
                <a:ea typeface="Raleway" charset="0"/>
                <a:cs typeface="Raleway" charset="0"/>
              </a:rPr>
              <a:t>Co-Advisor</a:t>
            </a:r>
            <a:r>
              <a:rPr lang="en-US" sz="2400" dirty="0">
                <a:latin typeface="Raleway" charset="0"/>
                <a:ea typeface="Raleway" charset="0"/>
                <a:cs typeface="Raleway" charset="0"/>
              </a:rPr>
              <a:t>: Paolo Masci</a:t>
            </a:r>
          </a:p>
        </p:txBody>
      </p:sp>
      <p:sp>
        <p:nvSpPr>
          <p:cNvPr id="9" name="Rectangle 8"/>
          <p:cNvSpPr/>
          <p:nvPr/>
        </p:nvSpPr>
        <p:spPr>
          <a:xfrm>
            <a:off x="4439863" y="4794543"/>
            <a:ext cx="331227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Raleway" charset="0"/>
                <a:ea typeface="Raleway" charset="0"/>
                <a:cs typeface="Raleway" charset="0"/>
              </a:rPr>
              <a:t>Jul 21</a:t>
            </a:r>
            <a:r>
              <a:rPr lang="en-US" sz="2800" baseline="30000" dirty="0">
                <a:latin typeface="Raleway" charset="0"/>
                <a:ea typeface="Raleway" charset="0"/>
                <a:cs typeface="Raleway" charset="0"/>
              </a:rPr>
              <a:t>st</a:t>
            </a:r>
            <a:r>
              <a:rPr lang="en-US" sz="2800" dirty="0">
                <a:latin typeface="Raleway" charset="0"/>
                <a:ea typeface="Raleway" charset="0"/>
                <a:cs typeface="Raleway" charset="0"/>
              </a:rPr>
              <a:t>, 2018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906555" y="4022979"/>
            <a:ext cx="868369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latin typeface="Raleway" charset="0"/>
                <a:ea typeface="Raleway" charset="0"/>
                <a:cs typeface="Raleway" charset="0"/>
              </a:rPr>
              <a:t>2D Arcade Racing Game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906555" y="5687576"/>
            <a:ext cx="463677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Raleway" charset="0"/>
                <a:ea typeface="Raleway" charset="0"/>
                <a:cs typeface="Raleway" charset="0"/>
              </a:rPr>
              <a:t>Advisor</a:t>
            </a:r>
            <a:r>
              <a:rPr lang="en-US" sz="2400" dirty="0">
                <a:latin typeface="Raleway" charset="0"/>
                <a:ea typeface="Raleway" charset="0"/>
                <a:cs typeface="Raleway" charset="0"/>
              </a:rPr>
              <a:t>: José Creissac Campos</a:t>
            </a:r>
          </a:p>
        </p:txBody>
      </p:sp>
    </p:spTree>
    <p:extLst>
      <p:ext uri="{BB962C8B-B14F-4D97-AF65-F5344CB8AC3E}">
        <p14:creationId xmlns:p14="http://schemas.microsoft.com/office/powerpoint/2010/main" val="1974806403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AE96E17-B749-224B-96A0-0FD62E5D16C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31" r="25297" b="16191"/>
          <a:stretch/>
        </p:blipFill>
        <p:spPr>
          <a:xfrm>
            <a:off x="4648458" y="2120548"/>
            <a:ext cx="6807079" cy="431970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1"/>
            <a:ext cx="12192000" cy="360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455A63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360000"/>
            <a:ext cx="12192000" cy="1206947"/>
          </a:xfrm>
          <a:prstGeom prst="rect">
            <a:avLst/>
          </a:prstGeom>
          <a:solidFill>
            <a:srgbClr val="607D8B"/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607D8B"/>
              </a:solidFill>
            </a:endParaRPr>
          </a:p>
        </p:txBody>
      </p:sp>
      <p:sp>
        <p:nvSpPr>
          <p:cNvPr id="75" name="Title 1"/>
          <p:cNvSpPr txBox="1">
            <a:spLocks/>
          </p:cNvSpPr>
          <p:nvPr/>
        </p:nvSpPr>
        <p:spPr>
          <a:xfrm>
            <a:off x="560463" y="724705"/>
            <a:ext cx="5273784" cy="47753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rPr>
              <a:t>Widgets within PVSio-web</a:t>
            </a:r>
          </a:p>
          <a:p>
            <a:endParaRPr lang="en-US" sz="2400" dirty="0">
              <a:solidFill>
                <a:schemeClr val="bg1"/>
              </a:solidFill>
              <a:latin typeface="Raleway" charset="0"/>
              <a:ea typeface="Raleway" charset="0"/>
              <a:cs typeface="Raleway" charset="0"/>
            </a:endParaRPr>
          </a:p>
        </p:txBody>
      </p:sp>
      <p:sp>
        <p:nvSpPr>
          <p:cNvPr id="76" name="Title 1"/>
          <p:cNvSpPr txBox="1">
            <a:spLocks/>
          </p:cNvSpPr>
          <p:nvPr/>
        </p:nvSpPr>
        <p:spPr>
          <a:xfrm>
            <a:off x="560463" y="57223"/>
            <a:ext cx="3809075" cy="3027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José Carlos Brandão (a71223@alunos.uminho.pt)</a:t>
            </a:r>
          </a:p>
        </p:txBody>
      </p:sp>
      <p:sp>
        <p:nvSpPr>
          <p:cNvPr id="77" name="Title 1"/>
          <p:cNvSpPr txBox="1">
            <a:spLocks/>
          </p:cNvSpPr>
          <p:nvPr/>
        </p:nvSpPr>
        <p:spPr>
          <a:xfrm>
            <a:off x="8051999" y="57223"/>
            <a:ext cx="4113234" cy="3027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MSc Pre-dissertation in Computer Science PVSio-web </a:t>
            </a:r>
          </a:p>
        </p:txBody>
      </p:sp>
      <p:sp>
        <p:nvSpPr>
          <p:cNvPr id="79" name="Oval 78"/>
          <p:cNvSpPr>
            <a:spLocks/>
          </p:cNvSpPr>
          <p:nvPr/>
        </p:nvSpPr>
        <p:spPr>
          <a:xfrm>
            <a:off x="10987745" y="1260947"/>
            <a:ext cx="720000" cy="720000"/>
          </a:xfrm>
          <a:prstGeom prst="ellipse">
            <a:avLst/>
          </a:prstGeom>
          <a:solidFill>
            <a:srgbClr val="23B4FF"/>
          </a:solidFill>
          <a:ln>
            <a:noFill/>
          </a:ln>
          <a:effectLst>
            <a:outerShdw blurRad="38100" dist="12700" dir="54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Raleway" charset="0"/>
                <a:ea typeface="Raleway" charset="0"/>
                <a:cs typeface="Raleway" charset="0"/>
              </a:rPr>
              <a:t>15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991" y="3973585"/>
            <a:ext cx="4437148" cy="2181140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94721474-A9D0-0F42-8DF5-A4D3967FC777}"/>
              </a:ext>
            </a:extLst>
          </p:cNvPr>
          <p:cNvSpPr txBox="1">
            <a:spLocks/>
          </p:cNvSpPr>
          <p:nvPr/>
        </p:nvSpPr>
        <p:spPr>
          <a:xfrm>
            <a:off x="-171892" y="2227982"/>
            <a:ext cx="5273784" cy="157113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latin typeface="Raleway" charset="0"/>
                <a:ea typeface="Raleway" charset="0"/>
                <a:cs typeface="Raleway" charset="0"/>
              </a:rPr>
              <a:t>Initial Demo </a:t>
            </a:r>
          </a:p>
          <a:p>
            <a:pPr algn="ctr"/>
            <a:r>
              <a:rPr lang="en-US" sz="2400" dirty="0">
                <a:latin typeface="Raleway" charset="0"/>
                <a:ea typeface="Raleway" charset="0"/>
                <a:cs typeface="Raleway" charset="0"/>
              </a:rPr>
              <a:t>vs </a:t>
            </a:r>
          </a:p>
          <a:p>
            <a:pPr algn="ctr"/>
            <a:r>
              <a:rPr lang="en-US" sz="2400" dirty="0">
                <a:latin typeface="Raleway" charset="0"/>
                <a:ea typeface="Raleway" charset="0"/>
                <a:cs typeface="Raleway" charset="0"/>
              </a:rPr>
              <a:t>Demo 1</a:t>
            </a:r>
          </a:p>
          <a:p>
            <a:pPr algn="ctr"/>
            <a:r>
              <a:rPr lang="en-US" sz="2400" dirty="0">
                <a:latin typeface="Raleway" charset="0"/>
                <a:ea typeface="Raleway" charset="0"/>
                <a:cs typeface="Raleway" charset="0"/>
              </a:rPr>
              <a:t>(More Conscious User)</a:t>
            </a:r>
          </a:p>
          <a:p>
            <a:pPr algn="ctr"/>
            <a:endParaRPr lang="en-US" sz="2400" dirty="0">
              <a:solidFill>
                <a:schemeClr val="bg1"/>
              </a:solidFill>
              <a:latin typeface="Raleway" charset="0"/>
              <a:ea typeface="Raleway" charset="0"/>
              <a:cs typeface="Raleway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36484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1"/>
            <a:ext cx="12192000" cy="360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455A63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360000"/>
            <a:ext cx="12192000" cy="1206947"/>
          </a:xfrm>
          <a:prstGeom prst="rect">
            <a:avLst/>
          </a:prstGeom>
          <a:solidFill>
            <a:srgbClr val="607D8B"/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607D8B"/>
              </a:solidFill>
            </a:endParaRPr>
          </a:p>
        </p:txBody>
      </p:sp>
      <p:sp>
        <p:nvSpPr>
          <p:cNvPr id="75" name="Title 1"/>
          <p:cNvSpPr txBox="1">
            <a:spLocks/>
          </p:cNvSpPr>
          <p:nvPr/>
        </p:nvSpPr>
        <p:spPr>
          <a:xfrm>
            <a:off x="560463" y="724705"/>
            <a:ext cx="5273784" cy="47753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rPr>
              <a:t>Widgets within PVSio-web</a:t>
            </a:r>
          </a:p>
          <a:p>
            <a:endParaRPr lang="en-US" sz="2400" dirty="0">
              <a:solidFill>
                <a:schemeClr val="bg1"/>
              </a:solidFill>
              <a:latin typeface="Raleway" charset="0"/>
              <a:ea typeface="Raleway" charset="0"/>
              <a:cs typeface="Raleway" charset="0"/>
            </a:endParaRPr>
          </a:p>
        </p:txBody>
      </p:sp>
      <p:sp>
        <p:nvSpPr>
          <p:cNvPr id="76" name="Title 1"/>
          <p:cNvSpPr txBox="1">
            <a:spLocks/>
          </p:cNvSpPr>
          <p:nvPr/>
        </p:nvSpPr>
        <p:spPr>
          <a:xfrm>
            <a:off x="560463" y="57223"/>
            <a:ext cx="3809075" cy="3027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José Carlos Brandão (a71223@alunos.uminho.pt)</a:t>
            </a:r>
          </a:p>
        </p:txBody>
      </p:sp>
      <p:sp>
        <p:nvSpPr>
          <p:cNvPr id="77" name="Title 1"/>
          <p:cNvSpPr txBox="1">
            <a:spLocks/>
          </p:cNvSpPr>
          <p:nvPr/>
        </p:nvSpPr>
        <p:spPr>
          <a:xfrm>
            <a:off x="8051999" y="57223"/>
            <a:ext cx="4113234" cy="3027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MSc Pre-dissertation in Computer Science PVSio-web </a:t>
            </a:r>
          </a:p>
        </p:txBody>
      </p:sp>
      <p:sp>
        <p:nvSpPr>
          <p:cNvPr id="79" name="Oval 78"/>
          <p:cNvSpPr>
            <a:spLocks/>
          </p:cNvSpPr>
          <p:nvPr/>
        </p:nvSpPr>
        <p:spPr>
          <a:xfrm>
            <a:off x="10987745" y="1260947"/>
            <a:ext cx="720000" cy="720000"/>
          </a:xfrm>
          <a:prstGeom prst="ellipse">
            <a:avLst/>
          </a:prstGeom>
          <a:solidFill>
            <a:srgbClr val="23B4FF"/>
          </a:solidFill>
          <a:ln>
            <a:noFill/>
          </a:ln>
          <a:effectLst>
            <a:outerShdw blurRad="38100" dist="12700" dir="54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Raleway" charset="0"/>
                <a:ea typeface="Raleway" charset="0"/>
                <a:cs typeface="Raleway" charset="0"/>
              </a:rPr>
              <a:t>16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65D10DC3-0B03-844C-B1DD-B82CC9E13F03}"/>
              </a:ext>
            </a:extLst>
          </p:cNvPr>
          <p:cNvSpPr txBox="1">
            <a:spLocks/>
          </p:cNvSpPr>
          <p:nvPr/>
        </p:nvSpPr>
        <p:spPr>
          <a:xfrm>
            <a:off x="-460977" y="2130010"/>
            <a:ext cx="5273784" cy="157113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latin typeface="Raleway" charset="0"/>
                <a:ea typeface="Raleway" charset="0"/>
                <a:cs typeface="Raleway" charset="0"/>
              </a:rPr>
              <a:t>Demo 2</a:t>
            </a:r>
          </a:p>
          <a:p>
            <a:pPr algn="ctr"/>
            <a:r>
              <a:rPr lang="en-US" sz="2400" dirty="0">
                <a:latin typeface="Raleway" charset="0"/>
                <a:ea typeface="Raleway" charset="0"/>
                <a:cs typeface="Raleway" charset="0"/>
              </a:rPr>
              <a:t>(Less Conscious User)</a:t>
            </a:r>
          </a:p>
          <a:p>
            <a:pPr algn="ctr"/>
            <a:endParaRPr lang="en-US" sz="2400" dirty="0">
              <a:solidFill>
                <a:schemeClr val="bg1"/>
              </a:solidFill>
              <a:latin typeface="Raleway" charset="0"/>
              <a:ea typeface="Raleway" charset="0"/>
              <a:cs typeface="Raleway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52F1822E-2D33-CB43-A1AA-B33B1BD394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8858" y="1709059"/>
            <a:ext cx="6836229" cy="5059457"/>
          </a:xfrm>
          <a:prstGeom prst="rect">
            <a:avLst/>
          </a:prstGeom>
        </p:spPr>
      </p:pic>
      <p:sp>
        <p:nvSpPr>
          <p:cNvPr id="22" name="Title 1">
            <a:extLst>
              <a:ext uri="{FF2B5EF4-FFF2-40B4-BE49-F238E27FC236}">
                <a16:creationId xmlns:a16="http://schemas.microsoft.com/office/drawing/2014/main" id="{9DDE37B9-1B59-A44E-98C2-57D04BBEADA9}"/>
              </a:ext>
            </a:extLst>
          </p:cNvPr>
          <p:cNvSpPr txBox="1">
            <a:spLocks/>
          </p:cNvSpPr>
          <p:nvPr/>
        </p:nvSpPr>
        <p:spPr>
          <a:xfrm>
            <a:off x="1038183" y="3095673"/>
            <a:ext cx="2275464" cy="48256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b="1" dirty="0">
                <a:latin typeface="Raleway" charset="0"/>
                <a:ea typeface="Raleway" charset="0"/>
                <a:cs typeface="Raleway" charset="0"/>
              </a:rPr>
              <a:t>Steps 1-2-3</a:t>
            </a:r>
            <a:endParaRPr lang="en-US" sz="2000" b="1" dirty="0">
              <a:solidFill>
                <a:schemeClr val="bg1"/>
              </a:solidFill>
              <a:latin typeface="Raleway" charset="0"/>
              <a:ea typeface="Raleway" charset="0"/>
              <a:cs typeface="Raleway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4993729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1"/>
            <a:ext cx="12192000" cy="360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455A63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360000"/>
            <a:ext cx="12192000" cy="1206947"/>
          </a:xfrm>
          <a:prstGeom prst="rect">
            <a:avLst/>
          </a:prstGeom>
          <a:solidFill>
            <a:srgbClr val="607D8B"/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607D8B"/>
              </a:solidFill>
            </a:endParaRPr>
          </a:p>
        </p:txBody>
      </p:sp>
      <p:sp>
        <p:nvSpPr>
          <p:cNvPr id="75" name="Title 1"/>
          <p:cNvSpPr txBox="1">
            <a:spLocks/>
          </p:cNvSpPr>
          <p:nvPr/>
        </p:nvSpPr>
        <p:spPr>
          <a:xfrm>
            <a:off x="560463" y="724705"/>
            <a:ext cx="5273784" cy="47753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rPr>
              <a:t>Widgets within PVSio-web</a:t>
            </a:r>
          </a:p>
          <a:p>
            <a:endParaRPr lang="en-US" sz="2400" dirty="0">
              <a:solidFill>
                <a:schemeClr val="bg1"/>
              </a:solidFill>
              <a:latin typeface="Raleway" charset="0"/>
              <a:ea typeface="Raleway" charset="0"/>
              <a:cs typeface="Raleway" charset="0"/>
            </a:endParaRPr>
          </a:p>
        </p:txBody>
      </p:sp>
      <p:sp>
        <p:nvSpPr>
          <p:cNvPr id="76" name="Title 1"/>
          <p:cNvSpPr txBox="1">
            <a:spLocks/>
          </p:cNvSpPr>
          <p:nvPr/>
        </p:nvSpPr>
        <p:spPr>
          <a:xfrm>
            <a:off x="560463" y="57223"/>
            <a:ext cx="3809075" cy="3027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José Carlos Brandão (a71223@alunos.uminho.pt)</a:t>
            </a:r>
          </a:p>
        </p:txBody>
      </p:sp>
      <p:sp>
        <p:nvSpPr>
          <p:cNvPr id="77" name="Title 1"/>
          <p:cNvSpPr txBox="1">
            <a:spLocks/>
          </p:cNvSpPr>
          <p:nvPr/>
        </p:nvSpPr>
        <p:spPr>
          <a:xfrm>
            <a:off x="8051999" y="57223"/>
            <a:ext cx="4113234" cy="3027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MSc Pre-dissertation in Computer Science PVSio-web </a:t>
            </a:r>
          </a:p>
        </p:txBody>
      </p:sp>
      <p:sp>
        <p:nvSpPr>
          <p:cNvPr id="79" name="Oval 78"/>
          <p:cNvSpPr>
            <a:spLocks/>
          </p:cNvSpPr>
          <p:nvPr/>
        </p:nvSpPr>
        <p:spPr>
          <a:xfrm>
            <a:off x="10987745" y="1260947"/>
            <a:ext cx="720000" cy="720000"/>
          </a:xfrm>
          <a:prstGeom prst="ellipse">
            <a:avLst/>
          </a:prstGeom>
          <a:solidFill>
            <a:srgbClr val="23B4FF"/>
          </a:solidFill>
          <a:ln>
            <a:noFill/>
          </a:ln>
          <a:effectLst>
            <a:outerShdw blurRad="38100" dist="12700" dir="54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Raleway" charset="0"/>
                <a:ea typeface="Raleway" charset="0"/>
                <a:cs typeface="Raleway" charset="0"/>
              </a:rPr>
              <a:t>17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65D10DC3-0B03-844C-B1DD-B82CC9E13F03}"/>
              </a:ext>
            </a:extLst>
          </p:cNvPr>
          <p:cNvSpPr txBox="1">
            <a:spLocks/>
          </p:cNvSpPr>
          <p:nvPr/>
        </p:nvSpPr>
        <p:spPr>
          <a:xfrm>
            <a:off x="-460977" y="2130010"/>
            <a:ext cx="5273784" cy="157113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latin typeface="Raleway" charset="0"/>
                <a:ea typeface="Raleway" charset="0"/>
                <a:cs typeface="Raleway" charset="0"/>
              </a:rPr>
              <a:t>Demo 2</a:t>
            </a:r>
          </a:p>
          <a:p>
            <a:pPr algn="ctr"/>
            <a:r>
              <a:rPr lang="en-US" sz="2400" dirty="0">
                <a:latin typeface="Raleway" charset="0"/>
                <a:ea typeface="Raleway" charset="0"/>
                <a:cs typeface="Raleway" charset="0"/>
              </a:rPr>
              <a:t>(Less Conscious User)</a:t>
            </a:r>
          </a:p>
          <a:p>
            <a:pPr algn="ctr"/>
            <a:endParaRPr lang="en-US" sz="2400" dirty="0">
              <a:solidFill>
                <a:schemeClr val="bg1"/>
              </a:solidFill>
              <a:latin typeface="Raleway" charset="0"/>
              <a:ea typeface="Raleway" charset="0"/>
              <a:cs typeface="Raleway" charset="0"/>
            </a:endParaRP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9DDE37B9-1B59-A44E-98C2-57D04BBEADA9}"/>
              </a:ext>
            </a:extLst>
          </p:cNvPr>
          <p:cNvSpPr txBox="1">
            <a:spLocks/>
          </p:cNvSpPr>
          <p:nvPr/>
        </p:nvSpPr>
        <p:spPr>
          <a:xfrm>
            <a:off x="1038183" y="3095673"/>
            <a:ext cx="2275464" cy="48256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b="1" dirty="0">
                <a:latin typeface="Raleway" charset="0"/>
                <a:ea typeface="Raleway" charset="0"/>
                <a:cs typeface="Raleway" charset="0"/>
              </a:rPr>
              <a:t>Steps 4-5-6-7</a:t>
            </a:r>
            <a:endParaRPr lang="en-US" sz="2000" b="1" dirty="0">
              <a:solidFill>
                <a:schemeClr val="bg1"/>
              </a:solidFill>
              <a:latin typeface="Raleway" charset="0"/>
              <a:ea typeface="Raleway" charset="0"/>
              <a:cs typeface="Raleway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3E19C90-5C01-EE4D-8EBB-1F3C921571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9921" y="1696065"/>
            <a:ext cx="4246257" cy="5161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946650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1"/>
            <a:ext cx="12192000" cy="360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455A63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360000"/>
            <a:ext cx="12192000" cy="1206947"/>
          </a:xfrm>
          <a:prstGeom prst="rect">
            <a:avLst/>
          </a:prstGeom>
          <a:solidFill>
            <a:srgbClr val="607D8B"/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607D8B"/>
              </a:solidFill>
            </a:endParaRPr>
          </a:p>
        </p:txBody>
      </p:sp>
      <p:sp>
        <p:nvSpPr>
          <p:cNvPr id="75" name="Title 1"/>
          <p:cNvSpPr txBox="1">
            <a:spLocks/>
          </p:cNvSpPr>
          <p:nvPr/>
        </p:nvSpPr>
        <p:spPr>
          <a:xfrm>
            <a:off x="560463" y="724705"/>
            <a:ext cx="5273784" cy="47753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rPr>
              <a:t>Widgets within PVSio-web</a:t>
            </a:r>
          </a:p>
          <a:p>
            <a:endParaRPr lang="en-US" sz="2400" dirty="0">
              <a:solidFill>
                <a:schemeClr val="bg1"/>
              </a:solidFill>
              <a:latin typeface="Raleway" charset="0"/>
              <a:ea typeface="Raleway" charset="0"/>
              <a:cs typeface="Raleway" charset="0"/>
            </a:endParaRPr>
          </a:p>
        </p:txBody>
      </p:sp>
      <p:sp>
        <p:nvSpPr>
          <p:cNvPr id="76" name="Title 1"/>
          <p:cNvSpPr txBox="1">
            <a:spLocks/>
          </p:cNvSpPr>
          <p:nvPr/>
        </p:nvSpPr>
        <p:spPr>
          <a:xfrm>
            <a:off x="560463" y="57223"/>
            <a:ext cx="3809075" cy="3027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José Carlos Brandão (a71223@alunos.uminho.pt)</a:t>
            </a:r>
          </a:p>
        </p:txBody>
      </p:sp>
      <p:sp>
        <p:nvSpPr>
          <p:cNvPr id="77" name="Title 1"/>
          <p:cNvSpPr txBox="1">
            <a:spLocks/>
          </p:cNvSpPr>
          <p:nvPr/>
        </p:nvSpPr>
        <p:spPr>
          <a:xfrm>
            <a:off x="8051999" y="57223"/>
            <a:ext cx="4113234" cy="3027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MSc Pre-dissertation in Computer Science PVSio-web </a:t>
            </a:r>
          </a:p>
        </p:txBody>
      </p:sp>
      <p:sp>
        <p:nvSpPr>
          <p:cNvPr id="79" name="Oval 78"/>
          <p:cNvSpPr>
            <a:spLocks/>
          </p:cNvSpPr>
          <p:nvPr/>
        </p:nvSpPr>
        <p:spPr>
          <a:xfrm>
            <a:off x="10987745" y="1260947"/>
            <a:ext cx="720000" cy="720000"/>
          </a:xfrm>
          <a:prstGeom prst="ellipse">
            <a:avLst/>
          </a:prstGeom>
          <a:solidFill>
            <a:srgbClr val="23B4FF"/>
          </a:solidFill>
          <a:ln>
            <a:noFill/>
          </a:ln>
          <a:effectLst>
            <a:outerShdw blurRad="38100" dist="12700" dir="54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Raleway" charset="0"/>
                <a:ea typeface="Raleway" charset="0"/>
                <a:cs typeface="Raleway" charset="0"/>
              </a:rPr>
              <a:t>18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65D10DC3-0B03-844C-B1DD-B82CC9E13F03}"/>
              </a:ext>
            </a:extLst>
          </p:cNvPr>
          <p:cNvSpPr txBox="1">
            <a:spLocks/>
          </p:cNvSpPr>
          <p:nvPr/>
        </p:nvSpPr>
        <p:spPr>
          <a:xfrm>
            <a:off x="-460977" y="2130010"/>
            <a:ext cx="5273784" cy="157113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latin typeface="Raleway" charset="0"/>
                <a:ea typeface="Raleway" charset="0"/>
                <a:cs typeface="Raleway" charset="0"/>
              </a:rPr>
              <a:t>Demo 2</a:t>
            </a:r>
          </a:p>
          <a:p>
            <a:pPr algn="ctr"/>
            <a:r>
              <a:rPr lang="en-US" sz="2400" dirty="0">
                <a:latin typeface="Raleway" charset="0"/>
                <a:ea typeface="Raleway" charset="0"/>
                <a:cs typeface="Raleway" charset="0"/>
              </a:rPr>
              <a:t>(Less Conscious User)</a:t>
            </a:r>
          </a:p>
          <a:p>
            <a:pPr algn="ctr"/>
            <a:endParaRPr lang="en-US" sz="2400" dirty="0">
              <a:solidFill>
                <a:schemeClr val="bg1"/>
              </a:solidFill>
              <a:latin typeface="Raleway" charset="0"/>
              <a:ea typeface="Raleway" charset="0"/>
              <a:cs typeface="Raleway" charset="0"/>
            </a:endParaRP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9DDE37B9-1B59-A44E-98C2-57D04BBEADA9}"/>
              </a:ext>
            </a:extLst>
          </p:cNvPr>
          <p:cNvSpPr txBox="1">
            <a:spLocks/>
          </p:cNvSpPr>
          <p:nvPr/>
        </p:nvSpPr>
        <p:spPr>
          <a:xfrm>
            <a:off x="1038183" y="3095673"/>
            <a:ext cx="2275464" cy="48256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b="1" dirty="0">
                <a:latin typeface="Raleway" charset="0"/>
                <a:ea typeface="Raleway" charset="0"/>
                <a:cs typeface="Raleway" charset="0"/>
              </a:rPr>
              <a:t>Steps 8-9-10</a:t>
            </a:r>
            <a:endParaRPr lang="en-US" sz="2000" b="1" dirty="0">
              <a:solidFill>
                <a:schemeClr val="bg1"/>
              </a:solidFill>
              <a:latin typeface="Raleway" charset="0"/>
              <a:ea typeface="Raleway" charset="0"/>
              <a:cs typeface="Raleway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0E7E9DE-2B96-8544-81A3-8570286C6A0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285"/>
          <a:stretch/>
        </p:blipFill>
        <p:spPr>
          <a:xfrm>
            <a:off x="5338916" y="1696065"/>
            <a:ext cx="3967316" cy="5058695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7D6F3C1C-E3C3-E644-AA7C-7E110A33B2BC}"/>
              </a:ext>
            </a:extLst>
          </p:cNvPr>
          <p:cNvSpPr txBox="1">
            <a:spLocks/>
          </p:cNvSpPr>
          <p:nvPr/>
        </p:nvSpPr>
        <p:spPr>
          <a:xfrm>
            <a:off x="1038183" y="4577610"/>
            <a:ext cx="2275464" cy="116853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b="1" dirty="0">
                <a:latin typeface="Raleway" charset="0"/>
                <a:ea typeface="Raleway" charset="0"/>
                <a:cs typeface="Raleway" charset="0"/>
              </a:rPr>
              <a:t>Step 11 (Final) Customization Widget</a:t>
            </a:r>
            <a:endParaRPr lang="en-US" sz="2000" b="1" dirty="0">
              <a:solidFill>
                <a:schemeClr val="bg1"/>
              </a:solidFill>
              <a:latin typeface="Raleway" charset="0"/>
              <a:ea typeface="Raleway" charset="0"/>
              <a:cs typeface="Raleway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F46C4ED-C4D7-3741-AF8A-43A63554A60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143" r="80377"/>
          <a:stretch/>
        </p:blipFill>
        <p:spPr>
          <a:xfrm>
            <a:off x="1334509" y="5574889"/>
            <a:ext cx="1979138" cy="1179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354773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1"/>
            <a:ext cx="12192000" cy="360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455A63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360000"/>
            <a:ext cx="12192000" cy="1206947"/>
          </a:xfrm>
          <a:prstGeom prst="rect">
            <a:avLst/>
          </a:prstGeom>
          <a:solidFill>
            <a:srgbClr val="607D8B"/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607D8B"/>
              </a:solidFill>
            </a:endParaRPr>
          </a:p>
        </p:txBody>
      </p:sp>
      <p:sp>
        <p:nvSpPr>
          <p:cNvPr id="75" name="Title 1"/>
          <p:cNvSpPr txBox="1">
            <a:spLocks/>
          </p:cNvSpPr>
          <p:nvPr/>
        </p:nvSpPr>
        <p:spPr>
          <a:xfrm>
            <a:off x="560463" y="724705"/>
            <a:ext cx="5273784" cy="47753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rPr>
              <a:t>Widgets within PVSio-web</a:t>
            </a:r>
          </a:p>
          <a:p>
            <a:endParaRPr lang="en-US" sz="2400" dirty="0">
              <a:solidFill>
                <a:schemeClr val="bg1"/>
              </a:solidFill>
              <a:latin typeface="Raleway" charset="0"/>
              <a:ea typeface="Raleway" charset="0"/>
              <a:cs typeface="Raleway" charset="0"/>
            </a:endParaRPr>
          </a:p>
        </p:txBody>
      </p:sp>
      <p:sp>
        <p:nvSpPr>
          <p:cNvPr id="76" name="Title 1"/>
          <p:cNvSpPr txBox="1">
            <a:spLocks/>
          </p:cNvSpPr>
          <p:nvPr/>
        </p:nvSpPr>
        <p:spPr>
          <a:xfrm>
            <a:off x="560463" y="57223"/>
            <a:ext cx="3809075" cy="3027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José Carlos Brandão (a71223@alunos.uminho.pt)</a:t>
            </a:r>
          </a:p>
        </p:txBody>
      </p:sp>
      <p:sp>
        <p:nvSpPr>
          <p:cNvPr id="77" name="Title 1"/>
          <p:cNvSpPr txBox="1">
            <a:spLocks/>
          </p:cNvSpPr>
          <p:nvPr/>
        </p:nvSpPr>
        <p:spPr>
          <a:xfrm>
            <a:off x="8051999" y="57223"/>
            <a:ext cx="4113234" cy="3027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MSc Pre-dissertation in Computer Science PVSio-web </a:t>
            </a:r>
          </a:p>
        </p:txBody>
      </p:sp>
      <p:sp>
        <p:nvSpPr>
          <p:cNvPr id="79" name="Oval 78"/>
          <p:cNvSpPr>
            <a:spLocks/>
          </p:cNvSpPr>
          <p:nvPr/>
        </p:nvSpPr>
        <p:spPr>
          <a:xfrm>
            <a:off x="10987745" y="1260947"/>
            <a:ext cx="720000" cy="720000"/>
          </a:xfrm>
          <a:prstGeom prst="ellipse">
            <a:avLst/>
          </a:prstGeom>
          <a:solidFill>
            <a:srgbClr val="23B4FF"/>
          </a:solidFill>
          <a:ln>
            <a:noFill/>
          </a:ln>
          <a:effectLst>
            <a:outerShdw blurRad="38100" dist="12700" dir="54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Raleway" charset="0"/>
                <a:ea typeface="Raleway" charset="0"/>
                <a:cs typeface="Raleway" charset="0"/>
              </a:rPr>
              <a:t>19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65D10DC3-0B03-844C-B1DD-B82CC9E13F03}"/>
              </a:ext>
            </a:extLst>
          </p:cNvPr>
          <p:cNvSpPr txBox="1">
            <a:spLocks/>
          </p:cNvSpPr>
          <p:nvPr/>
        </p:nvSpPr>
        <p:spPr>
          <a:xfrm>
            <a:off x="-171892" y="2227982"/>
            <a:ext cx="5273784" cy="157113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latin typeface="Raleway" charset="0"/>
                <a:ea typeface="Raleway" charset="0"/>
                <a:cs typeface="Raleway" charset="0"/>
              </a:rPr>
              <a:t>Demo 2 – After Configurations</a:t>
            </a:r>
          </a:p>
          <a:p>
            <a:pPr algn="ctr"/>
            <a:r>
              <a:rPr lang="en-US" sz="2400" dirty="0">
                <a:latin typeface="Raleway" charset="0"/>
                <a:ea typeface="Raleway" charset="0"/>
                <a:cs typeface="Raleway" charset="0"/>
              </a:rPr>
              <a:t>(Less Conscious User)</a:t>
            </a:r>
          </a:p>
          <a:p>
            <a:pPr algn="ctr"/>
            <a:endParaRPr lang="en-US" sz="2400" dirty="0">
              <a:solidFill>
                <a:schemeClr val="bg1"/>
              </a:solidFill>
              <a:latin typeface="Raleway" charset="0"/>
              <a:ea typeface="Raleway" charset="0"/>
              <a:cs typeface="Raleway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40F1D0C-AC51-5B40-B1E7-D4DA1DB4C0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67" r="25297" b="10000"/>
          <a:stretch/>
        </p:blipFill>
        <p:spPr>
          <a:xfrm>
            <a:off x="4582886" y="1817915"/>
            <a:ext cx="6404859" cy="437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536534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1"/>
            <a:ext cx="12192000" cy="360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455A63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360000"/>
            <a:ext cx="12192000" cy="1206947"/>
          </a:xfrm>
          <a:prstGeom prst="rect">
            <a:avLst/>
          </a:prstGeom>
          <a:solidFill>
            <a:srgbClr val="607D8B"/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607D8B"/>
              </a:solidFill>
            </a:endParaRPr>
          </a:p>
        </p:txBody>
      </p:sp>
      <p:sp>
        <p:nvSpPr>
          <p:cNvPr id="75" name="Title 1"/>
          <p:cNvSpPr txBox="1">
            <a:spLocks/>
          </p:cNvSpPr>
          <p:nvPr/>
        </p:nvSpPr>
        <p:spPr>
          <a:xfrm>
            <a:off x="560463" y="724705"/>
            <a:ext cx="5273784" cy="47753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rPr>
              <a:t>Widgets within PVSio-web</a:t>
            </a:r>
          </a:p>
          <a:p>
            <a:endParaRPr lang="en-US" sz="2400" dirty="0">
              <a:solidFill>
                <a:schemeClr val="bg1"/>
              </a:solidFill>
              <a:latin typeface="Raleway" charset="0"/>
              <a:ea typeface="Raleway" charset="0"/>
              <a:cs typeface="Raleway" charset="0"/>
            </a:endParaRPr>
          </a:p>
        </p:txBody>
      </p:sp>
      <p:sp>
        <p:nvSpPr>
          <p:cNvPr id="76" name="Title 1"/>
          <p:cNvSpPr txBox="1">
            <a:spLocks/>
          </p:cNvSpPr>
          <p:nvPr/>
        </p:nvSpPr>
        <p:spPr>
          <a:xfrm>
            <a:off x="560463" y="57223"/>
            <a:ext cx="3809075" cy="3027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José Carlos Brandão (a71223@alunos.uminho.pt)</a:t>
            </a:r>
          </a:p>
        </p:txBody>
      </p:sp>
      <p:sp>
        <p:nvSpPr>
          <p:cNvPr id="77" name="Title 1"/>
          <p:cNvSpPr txBox="1">
            <a:spLocks/>
          </p:cNvSpPr>
          <p:nvPr/>
        </p:nvSpPr>
        <p:spPr>
          <a:xfrm>
            <a:off x="8051999" y="57223"/>
            <a:ext cx="4113234" cy="3027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MSc Pre-dissertation in Computer Science PVSio-web </a:t>
            </a:r>
          </a:p>
        </p:txBody>
      </p:sp>
      <p:sp>
        <p:nvSpPr>
          <p:cNvPr id="79" name="Oval 78"/>
          <p:cNvSpPr>
            <a:spLocks/>
          </p:cNvSpPr>
          <p:nvPr/>
        </p:nvSpPr>
        <p:spPr>
          <a:xfrm>
            <a:off x="10987745" y="1260947"/>
            <a:ext cx="720000" cy="720000"/>
          </a:xfrm>
          <a:prstGeom prst="ellipse">
            <a:avLst/>
          </a:prstGeom>
          <a:solidFill>
            <a:srgbClr val="23B4FF"/>
          </a:solidFill>
          <a:ln>
            <a:noFill/>
          </a:ln>
          <a:effectLst>
            <a:outerShdw blurRad="38100" dist="12700" dir="54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Raleway" charset="0"/>
                <a:ea typeface="Raleway" charset="0"/>
                <a:cs typeface="Raleway" charset="0"/>
              </a:rPr>
              <a:t>13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65D10DC3-0B03-844C-B1DD-B82CC9E13F03}"/>
              </a:ext>
            </a:extLst>
          </p:cNvPr>
          <p:cNvSpPr txBox="1">
            <a:spLocks/>
          </p:cNvSpPr>
          <p:nvPr/>
        </p:nvSpPr>
        <p:spPr>
          <a:xfrm>
            <a:off x="-171892" y="2227982"/>
            <a:ext cx="5273784" cy="157113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latin typeface="Raleway" charset="0"/>
                <a:ea typeface="Raleway" charset="0"/>
                <a:cs typeface="Raleway" charset="0"/>
              </a:rPr>
              <a:t>Demo 2 – After Configurations</a:t>
            </a:r>
          </a:p>
          <a:p>
            <a:pPr algn="ctr"/>
            <a:r>
              <a:rPr lang="en-US" sz="2400" dirty="0">
                <a:latin typeface="Raleway" charset="0"/>
                <a:ea typeface="Raleway" charset="0"/>
                <a:cs typeface="Raleway" charset="0"/>
              </a:rPr>
              <a:t>(Less Conscious User)</a:t>
            </a:r>
          </a:p>
          <a:p>
            <a:pPr algn="ctr"/>
            <a:endParaRPr lang="en-US" sz="2400" dirty="0">
              <a:solidFill>
                <a:schemeClr val="bg1"/>
              </a:solidFill>
              <a:latin typeface="Raleway" charset="0"/>
              <a:ea typeface="Raleway" charset="0"/>
              <a:cs typeface="Raleway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40F1D0C-AC51-5B40-B1E7-D4DA1DB4C0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67" r="25297" b="10000"/>
          <a:stretch/>
        </p:blipFill>
        <p:spPr>
          <a:xfrm>
            <a:off x="399826" y="0"/>
            <a:ext cx="113923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009219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1"/>
            <a:ext cx="12192000" cy="360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455A63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360000"/>
            <a:ext cx="12192000" cy="1206947"/>
          </a:xfrm>
          <a:prstGeom prst="rect">
            <a:avLst/>
          </a:prstGeom>
          <a:solidFill>
            <a:srgbClr val="607D8B"/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607D8B"/>
              </a:solidFill>
            </a:endParaRPr>
          </a:p>
        </p:txBody>
      </p:sp>
      <p:sp>
        <p:nvSpPr>
          <p:cNvPr id="75" name="Title 1"/>
          <p:cNvSpPr txBox="1">
            <a:spLocks/>
          </p:cNvSpPr>
          <p:nvPr/>
        </p:nvSpPr>
        <p:spPr>
          <a:xfrm>
            <a:off x="560462" y="724705"/>
            <a:ext cx="5854625" cy="47753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rPr>
              <a:t>2D Arcade Racing Demos in Progress</a:t>
            </a:r>
          </a:p>
          <a:p>
            <a:endParaRPr lang="en-US" sz="2400" dirty="0">
              <a:solidFill>
                <a:schemeClr val="bg1"/>
              </a:solidFill>
              <a:latin typeface="Raleway" charset="0"/>
              <a:ea typeface="Raleway" charset="0"/>
              <a:cs typeface="Raleway" charset="0"/>
            </a:endParaRPr>
          </a:p>
        </p:txBody>
      </p:sp>
      <p:sp>
        <p:nvSpPr>
          <p:cNvPr id="76" name="Title 1"/>
          <p:cNvSpPr txBox="1">
            <a:spLocks/>
          </p:cNvSpPr>
          <p:nvPr/>
        </p:nvSpPr>
        <p:spPr>
          <a:xfrm>
            <a:off x="560463" y="57223"/>
            <a:ext cx="3809075" cy="3027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José Carlos Brandão (a71223@alunos.uminho.pt)</a:t>
            </a:r>
          </a:p>
        </p:txBody>
      </p:sp>
      <p:sp>
        <p:nvSpPr>
          <p:cNvPr id="77" name="Title 1"/>
          <p:cNvSpPr txBox="1">
            <a:spLocks/>
          </p:cNvSpPr>
          <p:nvPr/>
        </p:nvSpPr>
        <p:spPr>
          <a:xfrm>
            <a:off x="8051999" y="57223"/>
            <a:ext cx="4113234" cy="3027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MSc Pre-dissertation in Computer Science PVSio-web </a:t>
            </a:r>
          </a:p>
        </p:txBody>
      </p:sp>
      <p:sp>
        <p:nvSpPr>
          <p:cNvPr id="79" name="Oval 78"/>
          <p:cNvSpPr>
            <a:spLocks/>
          </p:cNvSpPr>
          <p:nvPr/>
        </p:nvSpPr>
        <p:spPr>
          <a:xfrm>
            <a:off x="10987745" y="1260947"/>
            <a:ext cx="720000" cy="720000"/>
          </a:xfrm>
          <a:prstGeom prst="ellipse">
            <a:avLst/>
          </a:prstGeom>
          <a:solidFill>
            <a:srgbClr val="23B4FF"/>
          </a:solidFill>
          <a:ln>
            <a:noFill/>
          </a:ln>
          <a:effectLst>
            <a:outerShdw blurRad="38100" dist="12700" dir="54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Raleway" charset="0"/>
                <a:ea typeface="Raleway" charset="0"/>
                <a:cs typeface="Raleway" charset="0"/>
              </a:rPr>
              <a:t>20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353728" y="2106823"/>
            <a:ext cx="748454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latin typeface="Raleway" charset="0"/>
                <a:ea typeface="Raleway" charset="0"/>
                <a:cs typeface="Raleway" charset="0"/>
                <a:hlinkClick r:id="rId3" action="ppaction://hlinkfile"/>
              </a:rPr>
              <a:t>Simulator Final Version</a:t>
            </a:r>
          </a:p>
          <a:p>
            <a:pPr algn="ctr"/>
            <a:r>
              <a:rPr lang="en-US" sz="2000" dirty="0">
                <a:latin typeface="Raleway" charset="0"/>
                <a:ea typeface="Raleway" charset="0"/>
                <a:cs typeface="Raleway" charset="0"/>
                <a:hlinkClick r:id="rId3" action="ppaction://hlinkfile"/>
              </a:rPr>
              <a:t> (More Conscious User – Fill all Optional Fields </a:t>
            </a:r>
          </a:p>
          <a:p>
            <a:pPr algn="ctr"/>
            <a:r>
              <a:rPr lang="en-US" sz="2000" dirty="0">
                <a:latin typeface="Raleway" charset="0"/>
                <a:ea typeface="Raleway" charset="0"/>
                <a:cs typeface="Raleway" charset="0"/>
                <a:hlinkClick r:id="rId3" action="ppaction://hlinkfile"/>
              </a:rPr>
              <a:t>on index.js)</a:t>
            </a:r>
            <a:endParaRPr lang="en-US" sz="2000" dirty="0">
              <a:latin typeface="Raleway" charset="0"/>
              <a:ea typeface="Raleway" charset="0"/>
              <a:cs typeface="Raleway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74751" y="6490173"/>
            <a:ext cx="1137563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3E50B4"/>
                </a:solidFill>
                <a:latin typeface="Raleway" charset="0"/>
                <a:ea typeface="Raleway" charset="0"/>
                <a:cs typeface="Raleway" charset="0"/>
              </a:rPr>
              <a:t>Based on Demos: Outrun (</a:t>
            </a:r>
            <a:r>
              <a:rPr lang="en-US" sz="1200" dirty="0">
                <a:solidFill>
                  <a:srgbClr val="3E50B4"/>
                </a:solidFill>
                <a:latin typeface="Raleway" charset="0"/>
                <a:ea typeface="Raleway" charset="0"/>
                <a:cs typeface="Raleway" charset="0"/>
                <a:hlinkClick r:id="rId4"/>
              </a:rPr>
              <a:t>https://codeincomplete.com/games/racer/v4-final/)</a:t>
            </a:r>
            <a:r>
              <a:rPr lang="en-US" sz="1200" dirty="0">
                <a:solidFill>
                  <a:srgbClr val="3E50B4"/>
                </a:solidFill>
                <a:latin typeface="Raleway" charset="0"/>
                <a:ea typeface="Raleway" charset="0"/>
                <a:cs typeface="Raleway" charset="0"/>
              </a:rPr>
              <a:t> and </a:t>
            </a:r>
            <a:r>
              <a:rPr lang="en-US" sz="1200" dirty="0" err="1">
                <a:solidFill>
                  <a:srgbClr val="3E50B4"/>
                </a:solidFill>
                <a:latin typeface="Raleway" charset="0"/>
                <a:ea typeface="Raleway" charset="0"/>
                <a:cs typeface="Raleway" charset="0"/>
              </a:rPr>
              <a:t>RacerJS</a:t>
            </a:r>
            <a:r>
              <a:rPr lang="en-US" sz="1200" dirty="0">
                <a:solidFill>
                  <a:srgbClr val="3E50B4"/>
                </a:solidFill>
                <a:latin typeface="Raleway" charset="0"/>
                <a:ea typeface="Raleway" charset="0"/>
                <a:cs typeface="Raleway" charset="0"/>
              </a:rPr>
              <a:t> (https://</a:t>
            </a:r>
            <a:r>
              <a:rPr lang="en-US" sz="1200" dirty="0" err="1">
                <a:solidFill>
                  <a:srgbClr val="3E50B4"/>
                </a:solidFill>
                <a:latin typeface="Raleway" charset="0"/>
                <a:ea typeface="Raleway" charset="0"/>
                <a:cs typeface="Raleway" charset="0"/>
              </a:rPr>
              <a:t>github.com</a:t>
            </a:r>
            <a:r>
              <a:rPr lang="en-US" sz="1200" dirty="0">
                <a:solidFill>
                  <a:srgbClr val="3E50B4"/>
                </a:solidFill>
                <a:latin typeface="Raleway" charset="0"/>
                <a:ea typeface="Raleway" charset="0"/>
                <a:cs typeface="Raleway" charset="0"/>
              </a:rPr>
              <a:t>/</a:t>
            </a:r>
            <a:r>
              <a:rPr lang="en-US" sz="1200" dirty="0" err="1">
                <a:solidFill>
                  <a:srgbClr val="3E50B4"/>
                </a:solidFill>
                <a:latin typeface="Raleway" charset="0"/>
                <a:ea typeface="Raleway" charset="0"/>
                <a:cs typeface="Raleway" charset="0"/>
              </a:rPr>
              <a:t>onaluf</a:t>
            </a:r>
            <a:r>
              <a:rPr lang="en-US" sz="1200" dirty="0">
                <a:solidFill>
                  <a:srgbClr val="3E50B4"/>
                </a:solidFill>
                <a:latin typeface="Raleway" charset="0"/>
                <a:ea typeface="Raleway" charset="0"/>
                <a:cs typeface="Raleway" charset="0"/>
              </a:rPr>
              <a:t>/</a:t>
            </a:r>
            <a:r>
              <a:rPr lang="en-US" sz="1200" dirty="0" err="1">
                <a:solidFill>
                  <a:srgbClr val="3E50B4"/>
                </a:solidFill>
                <a:latin typeface="Raleway" charset="0"/>
                <a:ea typeface="Raleway" charset="0"/>
                <a:cs typeface="Raleway" charset="0"/>
              </a:rPr>
              <a:t>RacerJS</a:t>
            </a:r>
            <a:r>
              <a:rPr lang="en-US" sz="1200" dirty="0">
                <a:solidFill>
                  <a:srgbClr val="3E50B4"/>
                </a:solidFill>
                <a:latin typeface="Raleway" charset="0"/>
                <a:ea typeface="Raleway" charset="0"/>
                <a:cs typeface="Raleway" charset="0"/>
              </a:rPr>
              <a:t>)</a:t>
            </a:r>
          </a:p>
          <a:p>
            <a:pPr algn="ctr"/>
            <a:endParaRPr lang="en-US" sz="2000" dirty="0">
              <a:latin typeface="Raleway" charset="0"/>
              <a:ea typeface="Raleway" charset="0"/>
              <a:cs typeface="Raleway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66570" y="3203125"/>
            <a:ext cx="12192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rgbClr val="3E50B4"/>
                </a:solidFill>
                <a:latin typeface="Raleway" charset="0"/>
                <a:ea typeface="Raleway" charset="0"/>
                <a:cs typeface="Raleway" charset="0"/>
                <a:hlinkClick r:id="rId5"/>
              </a:rPr>
              <a:t>Available at: https://</a:t>
            </a:r>
            <a:r>
              <a:rPr lang="en-US" sz="1400" dirty="0" err="1">
                <a:solidFill>
                  <a:srgbClr val="3E50B4"/>
                </a:solidFill>
                <a:latin typeface="Raleway" charset="0"/>
                <a:ea typeface="Raleway" charset="0"/>
                <a:cs typeface="Raleway" charset="0"/>
                <a:hlinkClick r:id="rId5"/>
              </a:rPr>
              <a:t>github.com</a:t>
            </a:r>
            <a:r>
              <a:rPr lang="en-US" sz="1400" dirty="0">
                <a:solidFill>
                  <a:srgbClr val="3E50B4"/>
                </a:solidFill>
                <a:latin typeface="Raleway" charset="0"/>
                <a:ea typeface="Raleway" charset="0"/>
                <a:cs typeface="Raleway" charset="0"/>
                <a:hlinkClick r:id="rId5"/>
              </a:rPr>
              <a:t>/zecarlos94/</a:t>
            </a:r>
            <a:r>
              <a:rPr lang="en-US" sz="1400" dirty="0" err="1">
                <a:solidFill>
                  <a:srgbClr val="3E50B4"/>
                </a:solidFill>
                <a:latin typeface="Raleway" charset="0"/>
                <a:ea typeface="Raleway" charset="0"/>
                <a:cs typeface="Raleway" charset="0"/>
                <a:hlinkClick r:id="rId5"/>
              </a:rPr>
              <a:t>pvsio</a:t>
            </a:r>
            <a:r>
              <a:rPr lang="en-US" sz="1400" dirty="0">
                <a:solidFill>
                  <a:srgbClr val="3E50B4"/>
                </a:solidFill>
                <a:latin typeface="Raleway" charset="0"/>
                <a:ea typeface="Raleway" charset="0"/>
                <a:cs typeface="Raleway" charset="0"/>
                <a:hlinkClick r:id="rId5"/>
              </a:rPr>
              <a:t>-web/tree/gaming/</a:t>
            </a:r>
            <a:r>
              <a:rPr lang="en-US" sz="1400" dirty="0" err="1">
                <a:solidFill>
                  <a:srgbClr val="3E50B4"/>
                </a:solidFill>
                <a:latin typeface="Raleway" charset="0"/>
                <a:ea typeface="Raleway" charset="0"/>
                <a:cs typeface="Raleway" charset="0"/>
                <a:hlinkClick r:id="rId5"/>
              </a:rPr>
              <a:t>examplesDev</a:t>
            </a:r>
            <a:r>
              <a:rPr lang="en-US" sz="1400" dirty="0">
                <a:solidFill>
                  <a:srgbClr val="3E50B4"/>
                </a:solidFill>
                <a:latin typeface="Raleway" charset="0"/>
                <a:ea typeface="Raleway" charset="0"/>
                <a:cs typeface="Raleway" charset="0"/>
                <a:hlinkClick r:id="rId5"/>
              </a:rPr>
              <a:t>/demos/</a:t>
            </a:r>
            <a:r>
              <a:rPr lang="en-US" sz="1400" dirty="0" err="1">
                <a:solidFill>
                  <a:srgbClr val="3E50B4"/>
                </a:solidFill>
                <a:latin typeface="Raleway" charset="0"/>
                <a:ea typeface="Raleway" charset="0"/>
                <a:cs typeface="Raleway" charset="0"/>
                <a:hlinkClick r:id="rId5"/>
              </a:rPr>
              <a:t>arcade_game_simulator</a:t>
            </a:r>
            <a:endParaRPr lang="en-US" sz="2400" dirty="0">
              <a:latin typeface="Raleway" charset="0"/>
              <a:ea typeface="Raleway" charset="0"/>
              <a:cs typeface="Raleway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42EEE94-9D78-D54A-A6CB-5527869E9109}"/>
              </a:ext>
            </a:extLst>
          </p:cNvPr>
          <p:cNvSpPr/>
          <p:nvPr/>
        </p:nvSpPr>
        <p:spPr>
          <a:xfrm>
            <a:off x="2520298" y="3984874"/>
            <a:ext cx="748454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latin typeface="Raleway" charset="0"/>
                <a:ea typeface="Raleway" charset="0"/>
                <a:cs typeface="Raleway" charset="0"/>
                <a:hlinkClick r:id="rId3" action="ppaction://hlinkfile"/>
              </a:rPr>
              <a:t>Simulator Final Version</a:t>
            </a:r>
          </a:p>
          <a:p>
            <a:pPr algn="ctr"/>
            <a:r>
              <a:rPr lang="en-US" sz="2000" dirty="0">
                <a:latin typeface="Raleway" charset="0"/>
                <a:ea typeface="Raleway" charset="0"/>
                <a:cs typeface="Raleway" charset="0"/>
                <a:hlinkClick r:id="rId3" action="ppaction://hlinkfile"/>
              </a:rPr>
              <a:t> (Less Conscious User – Fill all Inputs)</a:t>
            </a:r>
            <a:endParaRPr lang="en-US" sz="2000" dirty="0">
              <a:latin typeface="Raleway" charset="0"/>
              <a:ea typeface="Raleway" charset="0"/>
              <a:cs typeface="Raleway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6EE3F93-A2BD-4144-A1D1-6BE8CFD64884}"/>
              </a:ext>
            </a:extLst>
          </p:cNvPr>
          <p:cNvSpPr/>
          <p:nvPr/>
        </p:nvSpPr>
        <p:spPr>
          <a:xfrm>
            <a:off x="166569" y="5129801"/>
            <a:ext cx="12192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rgbClr val="3E50B4"/>
                </a:solidFill>
                <a:latin typeface="Raleway" charset="0"/>
                <a:ea typeface="Raleway" charset="0"/>
                <a:cs typeface="Raleway" charset="0"/>
                <a:hlinkClick r:id="rId6"/>
              </a:rPr>
              <a:t>Available at: https://</a:t>
            </a:r>
            <a:r>
              <a:rPr lang="en-US" sz="1400" dirty="0" err="1">
                <a:solidFill>
                  <a:srgbClr val="3E50B4"/>
                </a:solidFill>
                <a:latin typeface="Raleway" charset="0"/>
                <a:ea typeface="Raleway" charset="0"/>
                <a:cs typeface="Raleway" charset="0"/>
                <a:hlinkClick r:id="rId6"/>
              </a:rPr>
              <a:t>github.com</a:t>
            </a:r>
            <a:r>
              <a:rPr lang="en-US" sz="1400" dirty="0">
                <a:solidFill>
                  <a:srgbClr val="3E50B4"/>
                </a:solidFill>
                <a:latin typeface="Raleway" charset="0"/>
                <a:ea typeface="Raleway" charset="0"/>
                <a:cs typeface="Raleway" charset="0"/>
                <a:hlinkClick r:id="rId6"/>
              </a:rPr>
              <a:t>/zecarlos94/</a:t>
            </a:r>
            <a:r>
              <a:rPr lang="en-US" sz="1400" dirty="0" err="1">
                <a:solidFill>
                  <a:srgbClr val="3E50B4"/>
                </a:solidFill>
                <a:latin typeface="Raleway" charset="0"/>
                <a:ea typeface="Raleway" charset="0"/>
                <a:cs typeface="Raleway" charset="0"/>
                <a:hlinkClick r:id="rId6"/>
              </a:rPr>
              <a:t>pvsio</a:t>
            </a:r>
            <a:r>
              <a:rPr lang="en-US" sz="1400" dirty="0">
                <a:solidFill>
                  <a:srgbClr val="3E50B4"/>
                </a:solidFill>
                <a:latin typeface="Raleway" charset="0"/>
                <a:ea typeface="Raleway" charset="0"/>
                <a:cs typeface="Raleway" charset="0"/>
                <a:hlinkClick r:id="rId6"/>
              </a:rPr>
              <a:t>-web/tree/</a:t>
            </a:r>
            <a:r>
              <a:rPr lang="en-US" sz="1400" dirty="0" err="1">
                <a:solidFill>
                  <a:srgbClr val="3E50B4"/>
                </a:solidFill>
                <a:latin typeface="Raleway" charset="0"/>
                <a:ea typeface="Raleway" charset="0"/>
                <a:cs typeface="Raleway" charset="0"/>
                <a:hlinkClick r:id="rId6"/>
              </a:rPr>
              <a:t>gamingDev</a:t>
            </a:r>
            <a:r>
              <a:rPr lang="en-US" sz="1400" dirty="0">
                <a:solidFill>
                  <a:srgbClr val="3E50B4"/>
                </a:solidFill>
                <a:latin typeface="Raleway" charset="0"/>
                <a:ea typeface="Raleway" charset="0"/>
                <a:cs typeface="Raleway" charset="0"/>
                <a:hlinkClick r:id="rId6"/>
              </a:rPr>
              <a:t>/examples/demos/</a:t>
            </a:r>
            <a:r>
              <a:rPr lang="en-US" sz="1400" dirty="0" err="1">
                <a:solidFill>
                  <a:srgbClr val="3E50B4"/>
                </a:solidFill>
                <a:latin typeface="Raleway" charset="0"/>
                <a:ea typeface="Raleway" charset="0"/>
                <a:cs typeface="Raleway" charset="0"/>
                <a:hlinkClick r:id="rId6"/>
              </a:rPr>
              <a:t>driving_simulator</a:t>
            </a:r>
            <a:endParaRPr lang="en-US" sz="2400" dirty="0">
              <a:latin typeface="Raleway" charset="0"/>
              <a:ea typeface="Raleway" charset="0"/>
              <a:cs typeface="Raleway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2198089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1"/>
            <a:ext cx="12192000" cy="360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455A63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360000"/>
            <a:ext cx="12192000" cy="1206947"/>
          </a:xfrm>
          <a:prstGeom prst="rect">
            <a:avLst/>
          </a:prstGeom>
          <a:solidFill>
            <a:srgbClr val="607D8B"/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607D8B"/>
              </a:solidFill>
            </a:endParaRPr>
          </a:p>
        </p:txBody>
      </p:sp>
      <p:sp>
        <p:nvSpPr>
          <p:cNvPr id="75" name="Title 1"/>
          <p:cNvSpPr txBox="1">
            <a:spLocks/>
          </p:cNvSpPr>
          <p:nvPr/>
        </p:nvSpPr>
        <p:spPr>
          <a:xfrm>
            <a:off x="560462" y="724705"/>
            <a:ext cx="5854625" cy="47753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rPr>
              <a:t>2D Arcade Racing Demos in Progress</a:t>
            </a:r>
          </a:p>
          <a:p>
            <a:endParaRPr lang="en-US" sz="2400" dirty="0">
              <a:solidFill>
                <a:schemeClr val="bg1"/>
              </a:solidFill>
              <a:latin typeface="Raleway" charset="0"/>
              <a:ea typeface="Raleway" charset="0"/>
              <a:cs typeface="Raleway" charset="0"/>
            </a:endParaRPr>
          </a:p>
        </p:txBody>
      </p:sp>
      <p:sp>
        <p:nvSpPr>
          <p:cNvPr id="76" name="Title 1"/>
          <p:cNvSpPr txBox="1">
            <a:spLocks/>
          </p:cNvSpPr>
          <p:nvPr/>
        </p:nvSpPr>
        <p:spPr>
          <a:xfrm>
            <a:off x="560463" y="57223"/>
            <a:ext cx="3809075" cy="3027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José Carlos Brandão (a71223@alunos.uminho.pt)</a:t>
            </a:r>
          </a:p>
        </p:txBody>
      </p:sp>
      <p:sp>
        <p:nvSpPr>
          <p:cNvPr id="77" name="Title 1"/>
          <p:cNvSpPr txBox="1">
            <a:spLocks/>
          </p:cNvSpPr>
          <p:nvPr/>
        </p:nvSpPr>
        <p:spPr>
          <a:xfrm>
            <a:off x="8051999" y="57223"/>
            <a:ext cx="4113234" cy="3027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MSc Pre-dissertation in Computer Science PVSio-web </a:t>
            </a:r>
          </a:p>
        </p:txBody>
      </p:sp>
      <p:sp>
        <p:nvSpPr>
          <p:cNvPr id="79" name="Oval 78"/>
          <p:cNvSpPr>
            <a:spLocks/>
          </p:cNvSpPr>
          <p:nvPr/>
        </p:nvSpPr>
        <p:spPr>
          <a:xfrm>
            <a:off x="10987745" y="1260947"/>
            <a:ext cx="720000" cy="720000"/>
          </a:xfrm>
          <a:prstGeom prst="ellipse">
            <a:avLst/>
          </a:prstGeom>
          <a:solidFill>
            <a:srgbClr val="23B4FF"/>
          </a:solidFill>
          <a:ln>
            <a:noFill/>
          </a:ln>
          <a:effectLst>
            <a:outerShdw blurRad="38100" dist="12700" dir="54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2400" dirty="0">
                <a:latin typeface="Raleway" charset="0"/>
                <a:ea typeface="Raleway" charset="0"/>
                <a:cs typeface="Raleway" charset="0"/>
              </a:rPr>
              <a:t>2</a:t>
            </a:r>
            <a:r>
              <a:rPr lang="en-US" sz="2400" dirty="0">
                <a:latin typeface="Raleway" charset="0"/>
                <a:ea typeface="Raleway" charset="0"/>
                <a:cs typeface="Raleway" charset="0"/>
              </a:rPr>
              <a:t>1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220669" y="1652161"/>
            <a:ext cx="331227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latin typeface="Raleway" charset="0"/>
                <a:ea typeface="Raleway" charset="0"/>
                <a:cs typeface="Raleway" charset="0"/>
              </a:rPr>
              <a:t>Final Version</a:t>
            </a:r>
          </a:p>
        </p:txBody>
      </p:sp>
      <p:sp>
        <p:nvSpPr>
          <p:cNvPr id="5" name="Rectangle 4"/>
          <p:cNvSpPr/>
          <p:nvPr/>
        </p:nvSpPr>
        <p:spPr>
          <a:xfrm>
            <a:off x="188987" y="6490173"/>
            <a:ext cx="1137563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3E50B4"/>
                </a:solidFill>
                <a:latin typeface="Raleway" charset="0"/>
                <a:ea typeface="Raleway" charset="0"/>
                <a:cs typeface="Raleway" charset="0"/>
              </a:rPr>
              <a:t>Based on Demos: Outrun (</a:t>
            </a:r>
            <a:r>
              <a:rPr lang="en-US" sz="1200" dirty="0">
                <a:solidFill>
                  <a:srgbClr val="3E50B4"/>
                </a:solidFill>
                <a:latin typeface="Raleway" charset="0"/>
                <a:ea typeface="Raleway" charset="0"/>
                <a:cs typeface="Raleway" charset="0"/>
                <a:hlinkClick r:id="rId3"/>
              </a:rPr>
              <a:t>https://codeincomplete.com/games/racer/v4-final/)</a:t>
            </a:r>
            <a:r>
              <a:rPr lang="en-US" sz="1200" dirty="0">
                <a:solidFill>
                  <a:srgbClr val="3E50B4"/>
                </a:solidFill>
                <a:latin typeface="Raleway" charset="0"/>
                <a:ea typeface="Raleway" charset="0"/>
                <a:cs typeface="Raleway" charset="0"/>
              </a:rPr>
              <a:t> and </a:t>
            </a:r>
            <a:r>
              <a:rPr lang="en-US" sz="1200" dirty="0" err="1">
                <a:solidFill>
                  <a:srgbClr val="3E50B4"/>
                </a:solidFill>
                <a:latin typeface="Raleway" charset="0"/>
                <a:ea typeface="Raleway" charset="0"/>
                <a:cs typeface="Raleway" charset="0"/>
              </a:rPr>
              <a:t>RacerJS</a:t>
            </a:r>
            <a:r>
              <a:rPr lang="en-US" sz="1200" dirty="0">
                <a:solidFill>
                  <a:srgbClr val="3E50B4"/>
                </a:solidFill>
                <a:latin typeface="Raleway" charset="0"/>
                <a:ea typeface="Raleway" charset="0"/>
                <a:cs typeface="Raleway" charset="0"/>
              </a:rPr>
              <a:t> (https://</a:t>
            </a:r>
            <a:r>
              <a:rPr lang="en-US" sz="1200" dirty="0" err="1">
                <a:solidFill>
                  <a:srgbClr val="3E50B4"/>
                </a:solidFill>
                <a:latin typeface="Raleway" charset="0"/>
                <a:ea typeface="Raleway" charset="0"/>
                <a:cs typeface="Raleway" charset="0"/>
              </a:rPr>
              <a:t>github.com</a:t>
            </a:r>
            <a:r>
              <a:rPr lang="en-US" sz="1200" dirty="0">
                <a:solidFill>
                  <a:srgbClr val="3E50B4"/>
                </a:solidFill>
                <a:latin typeface="Raleway" charset="0"/>
                <a:ea typeface="Raleway" charset="0"/>
                <a:cs typeface="Raleway" charset="0"/>
              </a:rPr>
              <a:t>/</a:t>
            </a:r>
            <a:r>
              <a:rPr lang="en-US" sz="1200" dirty="0" err="1">
                <a:solidFill>
                  <a:srgbClr val="3E50B4"/>
                </a:solidFill>
                <a:latin typeface="Raleway" charset="0"/>
                <a:ea typeface="Raleway" charset="0"/>
                <a:cs typeface="Raleway" charset="0"/>
              </a:rPr>
              <a:t>onaluf</a:t>
            </a:r>
            <a:r>
              <a:rPr lang="en-US" sz="1200" dirty="0">
                <a:solidFill>
                  <a:srgbClr val="3E50B4"/>
                </a:solidFill>
                <a:latin typeface="Raleway" charset="0"/>
                <a:ea typeface="Raleway" charset="0"/>
                <a:cs typeface="Raleway" charset="0"/>
              </a:rPr>
              <a:t>/</a:t>
            </a:r>
            <a:r>
              <a:rPr lang="en-US" sz="1200" dirty="0" err="1">
                <a:solidFill>
                  <a:srgbClr val="3E50B4"/>
                </a:solidFill>
                <a:latin typeface="Raleway" charset="0"/>
                <a:ea typeface="Raleway" charset="0"/>
                <a:cs typeface="Raleway" charset="0"/>
              </a:rPr>
              <a:t>RacerJS</a:t>
            </a:r>
            <a:r>
              <a:rPr lang="en-US" sz="1200" dirty="0">
                <a:solidFill>
                  <a:srgbClr val="3E50B4"/>
                </a:solidFill>
                <a:latin typeface="Raleway" charset="0"/>
                <a:ea typeface="Raleway" charset="0"/>
                <a:cs typeface="Raleway" charset="0"/>
              </a:rPr>
              <a:t>)</a:t>
            </a:r>
          </a:p>
          <a:p>
            <a:pPr algn="ctr"/>
            <a:endParaRPr lang="en-US" sz="2000" dirty="0">
              <a:latin typeface="Raleway" charset="0"/>
              <a:ea typeface="Raleway" charset="0"/>
              <a:cs typeface="Raleway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B56F99E-A5B7-FB43-981E-63B9C5201DE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45" t="15699" r="25448" b="33979"/>
          <a:stretch/>
        </p:blipFill>
        <p:spPr>
          <a:xfrm>
            <a:off x="3075376" y="1980947"/>
            <a:ext cx="6142365" cy="4459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812859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1"/>
            <a:ext cx="12192000" cy="360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455A63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360000"/>
            <a:ext cx="12192000" cy="1206947"/>
          </a:xfrm>
          <a:prstGeom prst="rect">
            <a:avLst/>
          </a:prstGeom>
          <a:solidFill>
            <a:srgbClr val="607D8B"/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607D8B"/>
              </a:solidFill>
            </a:endParaRPr>
          </a:p>
        </p:txBody>
      </p:sp>
      <p:sp>
        <p:nvSpPr>
          <p:cNvPr id="75" name="Title 1"/>
          <p:cNvSpPr txBox="1">
            <a:spLocks/>
          </p:cNvSpPr>
          <p:nvPr/>
        </p:nvSpPr>
        <p:spPr>
          <a:xfrm>
            <a:off x="560462" y="724705"/>
            <a:ext cx="5854625" cy="47753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rPr>
              <a:t>2D Arcade Racing Demos in Progress</a:t>
            </a:r>
          </a:p>
          <a:p>
            <a:endParaRPr lang="en-US" sz="2400" dirty="0">
              <a:solidFill>
                <a:schemeClr val="bg1"/>
              </a:solidFill>
              <a:latin typeface="Raleway" charset="0"/>
              <a:ea typeface="Raleway" charset="0"/>
              <a:cs typeface="Raleway" charset="0"/>
            </a:endParaRPr>
          </a:p>
        </p:txBody>
      </p:sp>
      <p:sp>
        <p:nvSpPr>
          <p:cNvPr id="76" name="Title 1"/>
          <p:cNvSpPr txBox="1">
            <a:spLocks/>
          </p:cNvSpPr>
          <p:nvPr/>
        </p:nvSpPr>
        <p:spPr>
          <a:xfrm>
            <a:off x="560463" y="57223"/>
            <a:ext cx="3809075" cy="3027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José Carlos Brandão (a71223@alunos.uminho.pt)</a:t>
            </a:r>
          </a:p>
        </p:txBody>
      </p:sp>
      <p:sp>
        <p:nvSpPr>
          <p:cNvPr id="77" name="Title 1"/>
          <p:cNvSpPr txBox="1">
            <a:spLocks/>
          </p:cNvSpPr>
          <p:nvPr/>
        </p:nvSpPr>
        <p:spPr>
          <a:xfrm>
            <a:off x="8051999" y="57223"/>
            <a:ext cx="4113234" cy="3027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MSc Pre-dissertation in Computer Science PVSio-web </a:t>
            </a:r>
          </a:p>
        </p:txBody>
      </p:sp>
      <p:sp>
        <p:nvSpPr>
          <p:cNvPr id="79" name="Oval 78"/>
          <p:cNvSpPr>
            <a:spLocks/>
          </p:cNvSpPr>
          <p:nvPr/>
        </p:nvSpPr>
        <p:spPr>
          <a:xfrm>
            <a:off x="10987745" y="1260947"/>
            <a:ext cx="720000" cy="720000"/>
          </a:xfrm>
          <a:prstGeom prst="ellipse">
            <a:avLst/>
          </a:prstGeom>
          <a:solidFill>
            <a:srgbClr val="23B4FF"/>
          </a:solidFill>
          <a:ln>
            <a:noFill/>
          </a:ln>
          <a:effectLst>
            <a:outerShdw blurRad="38100" dist="12700" dir="54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Raleway" charset="0"/>
                <a:ea typeface="Raleway" charset="0"/>
                <a:cs typeface="Raleway" charset="0"/>
              </a:rPr>
              <a:t>22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353728" y="2444279"/>
            <a:ext cx="748454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latin typeface="Raleway" charset="0"/>
                <a:ea typeface="Raleway" charset="0"/>
                <a:cs typeface="Raleway" charset="0"/>
                <a:hlinkClick r:id="rId3" action="ppaction://hlinkfile"/>
              </a:rPr>
              <a:t>Tutorial</a:t>
            </a:r>
            <a:endParaRPr lang="en-US" sz="2000" dirty="0">
              <a:latin typeface="Raleway" charset="0"/>
              <a:ea typeface="Raleway" charset="0"/>
              <a:cs typeface="Raleway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66569" y="3074567"/>
            <a:ext cx="12192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rgbClr val="3E50B4"/>
                </a:solidFill>
                <a:latin typeface="Raleway" charset="0"/>
                <a:ea typeface="Raleway" charset="0"/>
                <a:cs typeface="Raleway" charset="0"/>
                <a:hlinkClick r:id="rId4"/>
              </a:rPr>
              <a:t>Available at: </a:t>
            </a:r>
            <a:r>
              <a:rPr lang="en-US" sz="1400" dirty="0">
                <a:solidFill>
                  <a:srgbClr val="3E50B4"/>
                </a:solidFill>
                <a:latin typeface="Raleway" charset="0"/>
                <a:ea typeface="Raleway" charset="0"/>
                <a:cs typeface="Raleway" charset="0"/>
                <a:hlinkClick r:id="rId5"/>
              </a:rPr>
              <a:t>https://</a:t>
            </a:r>
            <a:r>
              <a:rPr lang="en-US" sz="1400" dirty="0" err="1">
                <a:solidFill>
                  <a:srgbClr val="3E50B4"/>
                </a:solidFill>
                <a:latin typeface="Raleway" charset="0"/>
                <a:ea typeface="Raleway" charset="0"/>
                <a:cs typeface="Raleway" charset="0"/>
                <a:hlinkClick r:id="rId5"/>
              </a:rPr>
              <a:t>github.com</a:t>
            </a:r>
            <a:r>
              <a:rPr lang="en-US" sz="1400" dirty="0">
                <a:solidFill>
                  <a:srgbClr val="3E50B4"/>
                </a:solidFill>
                <a:latin typeface="Raleway" charset="0"/>
                <a:ea typeface="Raleway" charset="0"/>
                <a:cs typeface="Raleway" charset="0"/>
                <a:hlinkClick r:id="rId5"/>
              </a:rPr>
              <a:t>/zecarlos94/</a:t>
            </a:r>
            <a:r>
              <a:rPr lang="en-US" sz="1400" dirty="0" err="1">
                <a:solidFill>
                  <a:srgbClr val="3E50B4"/>
                </a:solidFill>
                <a:latin typeface="Raleway" charset="0"/>
                <a:ea typeface="Raleway" charset="0"/>
                <a:cs typeface="Raleway" charset="0"/>
                <a:hlinkClick r:id="rId5"/>
              </a:rPr>
              <a:t>pvsio</a:t>
            </a:r>
            <a:r>
              <a:rPr lang="en-US" sz="1400" dirty="0">
                <a:solidFill>
                  <a:srgbClr val="3E50B4"/>
                </a:solidFill>
                <a:latin typeface="Raleway" charset="0"/>
                <a:ea typeface="Raleway" charset="0"/>
                <a:cs typeface="Raleway" charset="0"/>
                <a:hlinkClick r:id="rId5"/>
              </a:rPr>
              <a:t>-web/blob/</a:t>
            </a:r>
            <a:r>
              <a:rPr lang="en-US" sz="1400" dirty="0" err="1">
                <a:solidFill>
                  <a:srgbClr val="3E50B4"/>
                </a:solidFill>
                <a:latin typeface="Raleway" charset="0"/>
                <a:ea typeface="Raleway" charset="0"/>
                <a:cs typeface="Raleway" charset="0"/>
                <a:hlinkClick r:id="rId5"/>
              </a:rPr>
              <a:t>gamingDev</a:t>
            </a:r>
            <a:r>
              <a:rPr lang="en-US" sz="1400" dirty="0">
                <a:solidFill>
                  <a:srgbClr val="3E50B4"/>
                </a:solidFill>
                <a:latin typeface="Raleway" charset="0"/>
                <a:ea typeface="Raleway" charset="0"/>
                <a:cs typeface="Raleway" charset="0"/>
                <a:hlinkClick r:id="rId5"/>
              </a:rPr>
              <a:t>/</a:t>
            </a:r>
            <a:r>
              <a:rPr lang="en-US" sz="1400" dirty="0" err="1">
                <a:solidFill>
                  <a:srgbClr val="3E50B4"/>
                </a:solidFill>
                <a:latin typeface="Raleway" charset="0"/>
                <a:ea typeface="Raleway" charset="0"/>
                <a:cs typeface="Raleway" charset="0"/>
                <a:hlinkClick r:id="rId5"/>
              </a:rPr>
              <a:t>src</a:t>
            </a:r>
            <a:r>
              <a:rPr lang="en-US" sz="1400" dirty="0">
                <a:solidFill>
                  <a:srgbClr val="3E50B4"/>
                </a:solidFill>
                <a:latin typeface="Raleway" charset="0"/>
                <a:ea typeface="Raleway" charset="0"/>
                <a:cs typeface="Raleway" charset="0"/>
                <a:hlinkClick r:id="rId5"/>
              </a:rPr>
              <a:t>/client/app/widgets/car/</a:t>
            </a:r>
            <a:r>
              <a:rPr lang="en-US" sz="1400" dirty="0" err="1">
                <a:solidFill>
                  <a:srgbClr val="3E50B4"/>
                </a:solidFill>
                <a:latin typeface="Raleway" charset="0"/>
                <a:ea typeface="Raleway" charset="0"/>
                <a:cs typeface="Raleway" charset="0"/>
                <a:hlinkClick r:id="rId5"/>
              </a:rPr>
              <a:t>car_tutorials</a:t>
            </a:r>
            <a:r>
              <a:rPr lang="en-US" sz="1400" dirty="0">
                <a:solidFill>
                  <a:srgbClr val="3E50B4"/>
                </a:solidFill>
                <a:latin typeface="Raleway" charset="0"/>
                <a:ea typeface="Raleway" charset="0"/>
                <a:cs typeface="Raleway" charset="0"/>
                <a:hlinkClick r:id="rId5"/>
              </a:rPr>
              <a:t>/</a:t>
            </a:r>
            <a:r>
              <a:rPr lang="en-US" sz="1400" dirty="0" err="1">
                <a:solidFill>
                  <a:srgbClr val="3E50B4"/>
                </a:solidFill>
                <a:latin typeface="Raleway" charset="0"/>
                <a:ea typeface="Raleway" charset="0"/>
                <a:cs typeface="Raleway" charset="0"/>
                <a:hlinkClick r:id="rId5"/>
              </a:rPr>
              <a:t>index.html</a:t>
            </a:r>
            <a:endParaRPr lang="en-US" sz="2400" dirty="0">
              <a:latin typeface="Raleway" charset="0"/>
              <a:ea typeface="Raleway" charset="0"/>
              <a:cs typeface="Raleway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42EEE94-9D78-D54A-A6CB-5527869E9109}"/>
              </a:ext>
            </a:extLst>
          </p:cNvPr>
          <p:cNvSpPr/>
          <p:nvPr/>
        </p:nvSpPr>
        <p:spPr>
          <a:xfrm>
            <a:off x="2520298" y="4322330"/>
            <a:ext cx="748454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latin typeface="Raleway" charset="0"/>
                <a:ea typeface="Raleway" charset="0"/>
                <a:cs typeface="Raleway" charset="0"/>
                <a:hlinkClick r:id="rId3" action="ppaction://hlinkfile"/>
              </a:rPr>
              <a:t>All Documentation</a:t>
            </a:r>
            <a:endParaRPr lang="en-US" sz="2000" dirty="0">
              <a:latin typeface="Raleway" charset="0"/>
              <a:ea typeface="Raleway" charset="0"/>
              <a:cs typeface="Raleway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6EE3F93-A2BD-4144-A1D1-6BE8CFD64884}"/>
              </a:ext>
            </a:extLst>
          </p:cNvPr>
          <p:cNvSpPr/>
          <p:nvPr/>
        </p:nvSpPr>
        <p:spPr>
          <a:xfrm>
            <a:off x="166569" y="4947513"/>
            <a:ext cx="12192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rgbClr val="3E50B4"/>
                </a:solidFill>
                <a:latin typeface="Raleway" charset="0"/>
                <a:ea typeface="Raleway" charset="0"/>
                <a:cs typeface="Raleway" charset="0"/>
                <a:hlinkClick r:id="rId4"/>
              </a:rPr>
              <a:t>Available at: </a:t>
            </a:r>
            <a:r>
              <a:rPr lang="en-US" sz="1400" dirty="0">
                <a:solidFill>
                  <a:srgbClr val="3E50B4"/>
                </a:solidFill>
                <a:latin typeface="Raleway" charset="0"/>
                <a:ea typeface="Raleway" charset="0"/>
                <a:cs typeface="Raleway" charset="0"/>
                <a:hlinkClick r:id="rId6"/>
              </a:rPr>
              <a:t>https://</a:t>
            </a:r>
            <a:r>
              <a:rPr lang="en-US" sz="1400" dirty="0" err="1">
                <a:solidFill>
                  <a:srgbClr val="3E50B4"/>
                </a:solidFill>
                <a:latin typeface="Raleway" charset="0"/>
                <a:ea typeface="Raleway" charset="0"/>
                <a:cs typeface="Raleway" charset="0"/>
                <a:hlinkClick r:id="rId6"/>
              </a:rPr>
              <a:t>github.com</a:t>
            </a:r>
            <a:r>
              <a:rPr lang="en-US" sz="1400" dirty="0">
                <a:solidFill>
                  <a:srgbClr val="3E50B4"/>
                </a:solidFill>
                <a:latin typeface="Raleway" charset="0"/>
                <a:ea typeface="Raleway" charset="0"/>
                <a:cs typeface="Raleway" charset="0"/>
                <a:hlinkClick r:id="rId6"/>
              </a:rPr>
              <a:t>/zecarlos94/</a:t>
            </a:r>
            <a:r>
              <a:rPr lang="en-US" sz="1400" dirty="0" err="1">
                <a:solidFill>
                  <a:srgbClr val="3E50B4"/>
                </a:solidFill>
                <a:latin typeface="Raleway" charset="0"/>
                <a:ea typeface="Raleway" charset="0"/>
                <a:cs typeface="Raleway" charset="0"/>
                <a:hlinkClick r:id="rId6"/>
              </a:rPr>
              <a:t>pvsio</a:t>
            </a:r>
            <a:r>
              <a:rPr lang="en-US" sz="1400" dirty="0">
                <a:solidFill>
                  <a:srgbClr val="3E50B4"/>
                </a:solidFill>
                <a:latin typeface="Raleway" charset="0"/>
                <a:ea typeface="Raleway" charset="0"/>
                <a:cs typeface="Raleway" charset="0"/>
                <a:hlinkClick r:id="rId6"/>
              </a:rPr>
              <a:t>-web/blob/</a:t>
            </a:r>
            <a:r>
              <a:rPr lang="en-US" sz="1400" dirty="0" err="1">
                <a:solidFill>
                  <a:srgbClr val="3E50B4"/>
                </a:solidFill>
                <a:latin typeface="Raleway" charset="0"/>
                <a:ea typeface="Raleway" charset="0"/>
                <a:cs typeface="Raleway" charset="0"/>
                <a:hlinkClick r:id="rId6"/>
              </a:rPr>
              <a:t>gamingDev</a:t>
            </a:r>
            <a:r>
              <a:rPr lang="en-US" sz="1400" dirty="0">
                <a:solidFill>
                  <a:srgbClr val="3E50B4"/>
                </a:solidFill>
                <a:latin typeface="Raleway" charset="0"/>
                <a:ea typeface="Raleway" charset="0"/>
                <a:cs typeface="Raleway" charset="0"/>
                <a:hlinkClick r:id="rId6"/>
              </a:rPr>
              <a:t>/</a:t>
            </a:r>
            <a:r>
              <a:rPr lang="en-US" sz="1400" dirty="0" err="1">
                <a:solidFill>
                  <a:srgbClr val="3E50B4"/>
                </a:solidFill>
                <a:latin typeface="Raleway" charset="0"/>
                <a:ea typeface="Raleway" charset="0"/>
                <a:cs typeface="Raleway" charset="0"/>
                <a:hlinkClick r:id="rId6"/>
              </a:rPr>
              <a:t>src</a:t>
            </a:r>
            <a:r>
              <a:rPr lang="en-US" sz="1400" dirty="0">
                <a:solidFill>
                  <a:srgbClr val="3E50B4"/>
                </a:solidFill>
                <a:latin typeface="Raleway" charset="0"/>
                <a:ea typeface="Raleway" charset="0"/>
                <a:cs typeface="Raleway" charset="0"/>
                <a:hlinkClick r:id="rId6"/>
              </a:rPr>
              <a:t>/client/app/widgets/car/</a:t>
            </a:r>
            <a:r>
              <a:rPr lang="en-US" sz="1400" dirty="0" err="1">
                <a:solidFill>
                  <a:srgbClr val="3E50B4"/>
                </a:solidFill>
                <a:latin typeface="Raleway" charset="0"/>
                <a:ea typeface="Raleway" charset="0"/>
                <a:cs typeface="Raleway" charset="0"/>
                <a:hlinkClick r:id="rId6"/>
              </a:rPr>
              <a:t>car_docs</a:t>
            </a:r>
            <a:r>
              <a:rPr lang="en-US" sz="1400" dirty="0">
                <a:solidFill>
                  <a:srgbClr val="3E50B4"/>
                </a:solidFill>
                <a:latin typeface="Raleway" charset="0"/>
                <a:ea typeface="Raleway" charset="0"/>
                <a:cs typeface="Raleway" charset="0"/>
                <a:hlinkClick r:id="rId6"/>
              </a:rPr>
              <a:t>/</a:t>
            </a:r>
            <a:r>
              <a:rPr lang="en-US" sz="1400" dirty="0" err="1">
                <a:solidFill>
                  <a:srgbClr val="3E50B4"/>
                </a:solidFill>
                <a:latin typeface="Raleway" charset="0"/>
                <a:ea typeface="Raleway" charset="0"/>
                <a:cs typeface="Raleway" charset="0"/>
                <a:hlinkClick r:id="rId6"/>
              </a:rPr>
              <a:t>index.html</a:t>
            </a:r>
            <a:endParaRPr lang="en-US" sz="2400" dirty="0">
              <a:latin typeface="Raleway" charset="0"/>
              <a:ea typeface="Raleway" charset="0"/>
              <a:cs typeface="Raleway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D0DAA5A-962C-B14E-9AC4-75B7A8F9C3FE}"/>
              </a:ext>
            </a:extLst>
          </p:cNvPr>
          <p:cNvSpPr txBox="1"/>
          <p:nvPr/>
        </p:nvSpPr>
        <p:spPr>
          <a:xfrm>
            <a:off x="12050486" y="623751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5512832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5469948" y="531507"/>
            <a:ext cx="1252104" cy="1136412"/>
            <a:chOff x="1585912" y="819150"/>
            <a:chExt cx="5143500" cy="4668265"/>
          </a:xfrm>
        </p:grpSpPr>
        <p:sp>
          <p:nvSpPr>
            <p:cNvPr id="10" name="Diamond 9"/>
            <p:cNvSpPr/>
            <p:nvPr/>
          </p:nvSpPr>
          <p:spPr>
            <a:xfrm>
              <a:off x="1585912" y="2687065"/>
              <a:ext cx="5143500" cy="2800350"/>
            </a:xfrm>
            <a:prstGeom prst="diamond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25400" dir="5400000" algn="t" rotWithShape="0">
                <a:prstClr val="black">
                  <a:alpha val="3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 10"/>
            <p:cNvSpPr/>
            <p:nvPr/>
          </p:nvSpPr>
          <p:spPr>
            <a:xfrm>
              <a:off x="2243137" y="2687065"/>
              <a:ext cx="3829050" cy="2084704"/>
            </a:xfrm>
            <a:custGeom>
              <a:avLst/>
              <a:gdLst>
                <a:gd name="connsiteX0" fmla="*/ 1884609 w 3769219"/>
                <a:gd name="connsiteY0" fmla="*/ 0 h 2052130"/>
                <a:gd name="connsiteX1" fmla="*/ 3769219 w 3769219"/>
                <a:gd name="connsiteY1" fmla="*/ 1026065 h 2052130"/>
                <a:gd name="connsiteX2" fmla="*/ 1884609 w 3769219"/>
                <a:gd name="connsiteY2" fmla="*/ 2052130 h 2052130"/>
                <a:gd name="connsiteX3" fmla="*/ 0 w 3769219"/>
                <a:gd name="connsiteY3" fmla="*/ 1026065 h 2052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69219" h="2052130">
                  <a:moveTo>
                    <a:pt x="1884609" y="0"/>
                  </a:moveTo>
                  <a:lnTo>
                    <a:pt x="3769219" y="1026065"/>
                  </a:lnTo>
                  <a:lnTo>
                    <a:pt x="1884609" y="2052130"/>
                  </a:lnTo>
                  <a:lnTo>
                    <a:pt x="0" y="1026065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Diamond 11"/>
            <p:cNvSpPr/>
            <p:nvPr/>
          </p:nvSpPr>
          <p:spPr>
            <a:xfrm>
              <a:off x="1585912" y="1753108"/>
              <a:ext cx="5143500" cy="2800350"/>
            </a:xfrm>
            <a:prstGeom prst="diamond">
              <a:avLst/>
            </a:prstGeom>
            <a:solidFill>
              <a:schemeClr val="accent5"/>
            </a:solidFill>
            <a:ln>
              <a:noFill/>
            </a:ln>
            <a:effectLst>
              <a:outerShdw blurRad="50800" dist="25400" dir="5400000" algn="t" rotWithShape="0">
                <a:prstClr val="black">
                  <a:alpha val="3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 12"/>
            <p:cNvSpPr/>
            <p:nvPr/>
          </p:nvSpPr>
          <p:spPr>
            <a:xfrm>
              <a:off x="2243137" y="1753108"/>
              <a:ext cx="3829050" cy="2084704"/>
            </a:xfrm>
            <a:custGeom>
              <a:avLst/>
              <a:gdLst>
                <a:gd name="connsiteX0" fmla="*/ 1884609 w 3769219"/>
                <a:gd name="connsiteY0" fmla="*/ 0 h 2052130"/>
                <a:gd name="connsiteX1" fmla="*/ 3769219 w 3769219"/>
                <a:gd name="connsiteY1" fmla="*/ 1026065 h 2052130"/>
                <a:gd name="connsiteX2" fmla="*/ 1884609 w 3769219"/>
                <a:gd name="connsiteY2" fmla="*/ 2052130 h 2052130"/>
                <a:gd name="connsiteX3" fmla="*/ 0 w 3769219"/>
                <a:gd name="connsiteY3" fmla="*/ 1026065 h 2052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69219" h="2052130">
                  <a:moveTo>
                    <a:pt x="1884609" y="0"/>
                  </a:moveTo>
                  <a:lnTo>
                    <a:pt x="3769219" y="1026065"/>
                  </a:lnTo>
                  <a:lnTo>
                    <a:pt x="1884609" y="2052130"/>
                  </a:lnTo>
                  <a:lnTo>
                    <a:pt x="0" y="102606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Diamond 13"/>
            <p:cNvSpPr/>
            <p:nvPr/>
          </p:nvSpPr>
          <p:spPr>
            <a:xfrm>
              <a:off x="1585912" y="819150"/>
              <a:ext cx="5143500" cy="2800350"/>
            </a:xfrm>
            <a:prstGeom prst="diamond">
              <a:avLst/>
            </a:prstGeom>
            <a:solidFill>
              <a:srgbClr val="23B4FF"/>
            </a:solidFill>
            <a:ln>
              <a:noFill/>
            </a:ln>
            <a:effectLst>
              <a:outerShdw blurRad="50800" dist="25400" dir="5400000" algn="t" rotWithShape="0">
                <a:prstClr val="black">
                  <a:alpha val="3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2" name="Rectangle 41"/>
          <p:cNvSpPr/>
          <p:nvPr/>
        </p:nvSpPr>
        <p:spPr>
          <a:xfrm>
            <a:off x="1754155" y="3200259"/>
            <a:ext cx="930573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800" dirty="0">
                <a:latin typeface="Raleway" charset="0"/>
                <a:ea typeface="Raleway" charset="0"/>
                <a:cs typeface="Raleway" charset="0"/>
              </a:rPr>
              <a:t>MSc Pre-dissertation Workshop </a:t>
            </a:r>
          </a:p>
        </p:txBody>
      </p:sp>
      <p:sp>
        <p:nvSpPr>
          <p:cNvPr id="43" name="Rectangle 42"/>
          <p:cNvSpPr/>
          <p:nvPr/>
        </p:nvSpPr>
        <p:spPr>
          <a:xfrm>
            <a:off x="7413707" y="5687575"/>
            <a:ext cx="364617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400" b="1" dirty="0">
                <a:latin typeface="Raleway" charset="0"/>
                <a:ea typeface="Raleway" charset="0"/>
                <a:cs typeface="Raleway" charset="0"/>
              </a:rPr>
              <a:t>Co-Advisor</a:t>
            </a:r>
            <a:r>
              <a:rPr lang="en-US" sz="2400" dirty="0">
                <a:latin typeface="Raleway" charset="0"/>
                <a:ea typeface="Raleway" charset="0"/>
                <a:cs typeface="Raleway" charset="0"/>
              </a:rPr>
              <a:t>: Paolo Masci</a:t>
            </a:r>
          </a:p>
        </p:txBody>
      </p:sp>
      <p:sp>
        <p:nvSpPr>
          <p:cNvPr id="9" name="Rectangle 8"/>
          <p:cNvSpPr/>
          <p:nvPr/>
        </p:nvSpPr>
        <p:spPr>
          <a:xfrm>
            <a:off x="4439863" y="4916832"/>
            <a:ext cx="331227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Raleway" charset="0"/>
                <a:ea typeface="Raleway" charset="0"/>
                <a:cs typeface="Raleway" charset="0"/>
              </a:rPr>
              <a:t>Jul 21</a:t>
            </a:r>
            <a:r>
              <a:rPr lang="en-US" sz="2800" baseline="30000" dirty="0">
                <a:latin typeface="Raleway" charset="0"/>
                <a:ea typeface="Raleway" charset="0"/>
                <a:cs typeface="Raleway" charset="0"/>
              </a:rPr>
              <a:t>st</a:t>
            </a:r>
            <a:r>
              <a:rPr lang="en-US" sz="2800" dirty="0">
                <a:latin typeface="Raleway" charset="0"/>
                <a:ea typeface="Raleway" charset="0"/>
                <a:cs typeface="Raleway" charset="0"/>
              </a:rPr>
              <a:t>, 2018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906555" y="4139805"/>
            <a:ext cx="868369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latin typeface="Raleway" charset="0"/>
                <a:ea typeface="Raleway" charset="0"/>
                <a:cs typeface="Raleway" charset="0"/>
              </a:rPr>
              <a:t>2D Arcade Racing Game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906555" y="5687576"/>
            <a:ext cx="463677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Raleway" charset="0"/>
                <a:ea typeface="Raleway" charset="0"/>
                <a:cs typeface="Raleway" charset="0"/>
              </a:rPr>
              <a:t>Advisor</a:t>
            </a:r>
            <a:r>
              <a:rPr lang="en-US" sz="2400" dirty="0">
                <a:latin typeface="Raleway" charset="0"/>
                <a:ea typeface="Raleway" charset="0"/>
                <a:cs typeface="Raleway" charset="0"/>
              </a:rPr>
              <a:t>: José Creissac Campos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754155" y="2018590"/>
            <a:ext cx="868369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800" b="1" dirty="0">
                <a:latin typeface="Raleway" charset="0"/>
                <a:ea typeface="Raleway" charset="0"/>
                <a:cs typeface="Raleway" charset="0"/>
              </a:rPr>
              <a:t>END</a:t>
            </a:r>
            <a:endParaRPr lang="en-US" sz="3600" b="1" dirty="0">
              <a:latin typeface="Raleway" charset="0"/>
              <a:ea typeface="Raleway" charset="0"/>
              <a:cs typeface="Raleway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346475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1"/>
            <a:ext cx="12192000" cy="360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455A63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360000"/>
            <a:ext cx="12192000" cy="1206947"/>
          </a:xfrm>
          <a:prstGeom prst="rect">
            <a:avLst/>
          </a:prstGeom>
          <a:solidFill>
            <a:srgbClr val="607D8B"/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607D8B"/>
              </a:solidFill>
            </a:endParaRPr>
          </a:p>
        </p:txBody>
      </p:sp>
      <p:sp>
        <p:nvSpPr>
          <p:cNvPr id="75" name="Title 1"/>
          <p:cNvSpPr txBox="1">
            <a:spLocks/>
          </p:cNvSpPr>
          <p:nvPr/>
        </p:nvSpPr>
        <p:spPr>
          <a:xfrm>
            <a:off x="526941" y="573317"/>
            <a:ext cx="6066364" cy="47753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rPr>
              <a:t>Examples of Old Arcade Racing Games</a:t>
            </a:r>
            <a:endParaRPr lang="en-US" sz="2400" dirty="0">
              <a:solidFill>
                <a:schemeClr val="bg1"/>
              </a:solidFill>
              <a:latin typeface="Raleway" charset="0"/>
              <a:ea typeface="Raleway" charset="0"/>
              <a:cs typeface="Raleway" charset="0"/>
            </a:endParaRPr>
          </a:p>
        </p:txBody>
      </p:sp>
      <p:sp>
        <p:nvSpPr>
          <p:cNvPr id="76" name="Title 1"/>
          <p:cNvSpPr txBox="1">
            <a:spLocks/>
          </p:cNvSpPr>
          <p:nvPr/>
        </p:nvSpPr>
        <p:spPr>
          <a:xfrm>
            <a:off x="560463" y="57223"/>
            <a:ext cx="3809075" cy="3027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José Carlos Brandão (a71223@alunos.uminho.pt)</a:t>
            </a:r>
          </a:p>
        </p:txBody>
      </p:sp>
      <p:sp>
        <p:nvSpPr>
          <p:cNvPr id="77" name="Title 1"/>
          <p:cNvSpPr txBox="1">
            <a:spLocks/>
          </p:cNvSpPr>
          <p:nvPr/>
        </p:nvSpPr>
        <p:spPr>
          <a:xfrm>
            <a:off x="8051999" y="57223"/>
            <a:ext cx="4113234" cy="3027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MSc Pre-dissertation in Computer Science PVSio-web </a:t>
            </a:r>
          </a:p>
        </p:txBody>
      </p:sp>
      <p:sp>
        <p:nvSpPr>
          <p:cNvPr id="79" name="Oval 78"/>
          <p:cNvSpPr>
            <a:spLocks/>
          </p:cNvSpPr>
          <p:nvPr/>
        </p:nvSpPr>
        <p:spPr>
          <a:xfrm>
            <a:off x="10987745" y="1260947"/>
            <a:ext cx="612000" cy="612000"/>
          </a:xfrm>
          <a:prstGeom prst="ellipse">
            <a:avLst/>
          </a:prstGeom>
          <a:solidFill>
            <a:srgbClr val="23B4FF"/>
          </a:solidFill>
          <a:ln>
            <a:noFill/>
          </a:ln>
          <a:effectLst>
            <a:outerShdw blurRad="38100" dist="12700" dir="54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Raleway" charset="0"/>
                <a:ea typeface="Raleway" charset="0"/>
                <a:cs typeface="Raleway" charset="0"/>
              </a:rPr>
              <a:t>3</a:t>
            </a:r>
          </a:p>
        </p:txBody>
      </p:sp>
      <p:sp>
        <p:nvSpPr>
          <p:cNvPr id="27" name="Rectangle 26"/>
          <p:cNvSpPr/>
          <p:nvPr/>
        </p:nvSpPr>
        <p:spPr>
          <a:xfrm>
            <a:off x="6294976" y="5889219"/>
            <a:ext cx="56283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3E50B4"/>
                </a:solidFill>
                <a:latin typeface="Raleway" charset="0"/>
                <a:ea typeface="Raleway" charset="0"/>
                <a:cs typeface="Raleway" charset="0"/>
              </a:rPr>
              <a:t>Source</a:t>
            </a:r>
            <a:r>
              <a:rPr lang="en-US" sz="1400" dirty="0">
                <a:solidFill>
                  <a:srgbClr val="3E50B4"/>
                </a:solidFill>
                <a:latin typeface="Raleway" charset="0"/>
                <a:ea typeface="Raleway" charset="0"/>
                <a:cs typeface="Raleway" charset="0"/>
              </a:rPr>
              <a:t>: https://</a:t>
            </a:r>
            <a:r>
              <a:rPr lang="en-US" sz="1400" dirty="0" err="1">
                <a:solidFill>
                  <a:srgbClr val="3E50B4"/>
                </a:solidFill>
                <a:latin typeface="Raleway" charset="0"/>
                <a:ea typeface="Raleway" charset="0"/>
                <a:cs typeface="Raleway" charset="0"/>
              </a:rPr>
              <a:t>gfycat.com</a:t>
            </a:r>
            <a:r>
              <a:rPr lang="en-US" sz="1400" dirty="0">
                <a:solidFill>
                  <a:srgbClr val="3E50B4"/>
                </a:solidFill>
                <a:latin typeface="Raleway" charset="0"/>
                <a:ea typeface="Raleway" charset="0"/>
                <a:cs typeface="Raleway" charset="0"/>
              </a:rPr>
              <a:t>/gifs/detail/</a:t>
            </a:r>
            <a:r>
              <a:rPr lang="en-US" sz="1400" dirty="0" err="1">
                <a:solidFill>
                  <a:srgbClr val="3E50B4"/>
                </a:solidFill>
                <a:latin typeface="Raleway" charset="0"/>
                <a:ea typeface="Raleway" charset="0"/>
                <a:cs typeface="Raleway" charset="0"/>
              </a:rPr>
              <a:t>quickdeadlygordonsetter</a:t>
            </a:r>
            <a:endParaRPr lang="en-US" sz="1400" dirty="0">
              <a:solidFill>
                <a:srgbClr val="3E50B4"/>
              </a:solidFill>
              <a:latin typeface="Raleway" charset="0"/>
              <a:ea typeface="Raleway" charset="0"/>
              <a:cs typeface="Raleway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615106" y="5889219"/>
            <a:ext cx="499465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3E50B4"/>
                </a:solidFill>
                <a:latin typeface="Raleway" charset="0"/>
                <a:ea typeface="Raleway" charset="0"/>
                <a:cs typeface="Raleway" charset="0"/>
              </a:rPr>
              <a:t>Source</a:t>
            </a:r>
            <a:r>
              <a:rPr lang="en-US" sz="1400" dirty="0">
                <a:solidFill>
                  <a:srgbClr val="3E50B4"/>
                </a:solidFill>
                <a:latin typeface="Raleway" charset="0"/>
                <a:ea typeface="Raleway" charset="0"/>
                <a:cs typeface="Raleway" charset="0"/>
              </a:rPr>
              <a:t>: https://</a:t>
            </a:r>
            <a:r>
              <a:rPr lang="en-US" sz="1400" dirty="0" err="1">
                <a:solidFill>
                  <a:srgbClr val="3E50B4"/>
                </a:solidFill>
                <a:latin typeface="Raleway" charset="0"/>
                <a:ea typeface="Raleway" charset="0"/>
                <a:cs typeface="Raleway" charset="0"/>
              </a:rPr>
              <a:t>medium.com</a:t>
            </a:r>
            <a:r>
              <a:rPr lang="en-US" sz="1400" dirty="0">
                <a:solidFill>
                  <a:srgbClr val="3E50B4"/>
                </a:solidFill>
                <a:latin typeface="Raleway" charset="0"/>
                <a:ea typeface="Raleway" charset="0"/>
                <a:cs typeface="Raleway" charset="0"/>
              </a:rPr>
              <a:t>/@</a:t>
            </a:r>
            <a:r>
              <a:rPr lang="en-US" sz="1400" dirty="0" err="1">
                <a:solidFill>
                  <a:srgbClr val="3E50B4"/>
                </a:solidFill>
                <a:latin typeface="Raleway" charset="0"/>
                <a:ea typeface="Raleway" charset="0"/>
                <a:cs typeface="Raleway" charset="0"/>
              </a:rPr>
              <a:t>morgankitten</a:t>
            </a:r>
            <a:r>
              <a:rPr lang="en-US" sz="1400" dirty="0">
                <a:solidFill>
                  <a:srgbClr val="3E50B4"/>
                </a:solidFill>
                <a:latin typeface="Raleway" charset="0"/>
                <a:ea typeface="Raleway" charset="0"/>
                <a:cs typeface="Raleway" charset="0"/>
              </a:rPr>
              <a:t>/looking-back-at-outrun-aa8504c5da68</a:t>
            </a:r>
            <a:endParaRPr lang="en-US" sz="2400" dirty="0">
              <a:latin typeface="Raleway" charset="0"/>
              <a:ea typeface="Raleway" charset="0"/>
              <a:cs typeface="Raleway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970" y="2088512"/>
            <a:ext cx="5345030" cy="377165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0843" y="2088512"/>
            <a:ext cx="5208902" cy="3771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40125"/>
      </p:ext>
    </p:extLst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 25"/>
          <p:cNvSpPr/>
          <p:nvPr/>
        </p:nvSpPr>
        <p:spPr>
          <a:xfrm rot="18900000">
            <a:off x="9512815" y="269905"/>
            <a:ext cx="4764506" cy="5604356"/>
          </a:xfrm>
          <a:custGeom>
            <a:avLst/>
            <a:gdLst>
              <a:gd name="connsiteX0" fmla="*/ 3924657 w 4764506"/>
              <a:gd name="connsiteY0" fmla="*/ 0 h 5604356"/>
              <a:gd name="connsiteX1" fmla="*/ 4764506 w 4764506"/>
              <a:gd name="connsiteY1" fmla="*/ 839849 h 5604356"/>
              <a:gd name="connsiteX2" fmla="*/ 0 w 4764506"/>
              <a:gd name="connsiteY2" fmla="*/ 5604356 h 5604356"/>
              <a:gd name="connsiteX3" fmla="*/ 0 w 4764506"/>
              <a:gd name="connsiteY3" fmla="*/ 0 h 5604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64506" h="5604356">
                <a:moveTo>
                  <a:pt x="3924657" y="0"/>
                </a:moveTo>
                <a:lnTo>
                  <a:pt x="4764506" y="839849"/>
                </a:lnTo>
                <a:lnTo>
                  <a:pt x="0" y="5604356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23"/>
          <p:cNvSpPr/>
          <p:nvPr/>
        </p:nvSpPr>
        <p:spPr>
          <a:xfrm rot="18900000">
            <a:off x="6304472" y="-2053292"/>
            <a:ext cx="4106584" cy="4106584"/>
          </a:xfrm>
          <a:custGeom>
            <a:avLst/>
            <a:gdLst>
              <a:gd name="connsiteX0" fmla="*/ 0 w 4106584"/>
              <a:gd name="connsiteY0" fmla="*/ 0 h 4106584"/>
              <a:gd name="connsiteX1" fmla="*/ 4106584 w 4106584"/>
              <a:gd name="connsiteY1" fmla="*/ 4106584 h 4106584"/>
              <a:gd name="connsiteX2" fmla="*/ 0 w 4106584"/>
              <a:gd name="connsiteY2" fmla="*/ 4106584 h 410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06584" h="4106584">
                <a:moveTo>
                  <a:pt x="0" y="0"/>
                </a:moveTo>
                <a:lnTo>
                  <a:pt x="4106584" y="4106584"/>
                </a:lnTo>
                <a:lnTo>
                  <a:pt x="0" y="4106584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 37"/>
          <p:cNvSpPr/>
          <p:nvPr/>
        </p:nvSpPr>
        <p:spPr>
          <a:xfrm rot="18900000">
            <a:off x="536614" y="5581005"/>
            <a:ext cx="2553990" cy="2553991"/>
          </a:xfrm>
          <a:custGeom>
            <a:avLst/>
            <a:gdLst>
              <a:gd name="connsiteX0" fmla="*/ 2553990 w 2553990"/>
              <a:gd name="connsiteY0" fmla="*/ 0 h 2553991"/>
              <a:gd name="connsiteX1" fmla="*/ 2553990 w 2553990"/>
              <a:gd name="connsiteY1" fmla="*/ 2553991 h 2553991"/>
              <a:gd name="connsiteX2" fmla="*/ 0 w 2553990"/>
              <a:gd name="connsiteY2" fmla="*/ 0 h 2553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53990" h="2553991">
                <a:moveTo>
                  <a:pt x="2553990" y="0"/>
                </a:moveTo>
                <a:lnTo>
                  <a:pt x="2553990" y="2553991"/>
                </a:lnTo>
                <a:lnTo>
                  <a:pt x="0" y="0"/>
                </a:lnTo>
                <a:close/>
              </a:path>
            </a:pathLst>
          </a:custGeom>
          <a:solidFill>
            <a:srgbClr val="23B4FF"/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reeform 36"/>
          <p:cNvSpPr/>
          <p:nvPr/>
        </p:nvSpPr>
        <p:spPr>
          <a:xfrm rot="18900000">
            <a:off x="-1135325" y="3708715"/>
            <a:ext cx="2559410" cy="2967775"/>
          </a:xfrm>
          <a:custGeom>
            <a:avLst/>
            <a:gdLst>
              <a:gd name="connsiteX0" fmla="*/ 2559410 w 2559410"/>
              <a:gd name="connsiteY0" fmla="*/ 0 h 2967775"/>
              <a:gd name="connsiteX1" fmla="*/ 2559410 w 2559410"/>
              <a:gd name="connsiteY1" fmla="*/ 2967775 h 2967775"/>
              <a:gd name="connsiteX2" fmla="*/ 408364 w 2559410"/>
              <a:gd name="connsiteY2" fmla="*/ 2967774 h 2967775"/>
              <a:gd name="connsiteX3" fmla="*/ 0 w 2559410"/>
              <a:gd name="connsiteY3" fmla="*/ 2559411 h 2967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59410" h="2967775">
                <a:moveTo>
                  <a:pt x="2559410" y="0"/>
                </a:moveTo>
                <a:lnTo>
                  <a:pt x="2559410" y="2967775"/>
                </a:lnTo>
                <a:lnTo>
                  <a:pt x="408364" y="2967774"/>
                </a:lnTo>
                <a:lnTo>
                  <a:pt x="0" y="2559411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 27"/>
          <p:cNvSpPr/>
          <p:nvPr/>
        </p:nvSpPr>
        <p:spPr>
          <a:xfrm rot="18900000">
            <a:off x="7782545" y="4989712"/>
            <a:ext cx="3778408" cy="3635585"/>
          </a:xfrm>
          <a:custGeom>
            <a:avLst/>
            <a:gdLst>
              <a:gd name="connsiteX0" fmla="*/ 3778408 w 3778408"/>
              <a:gd name="connsiteY0" fmla="*/ 0 h 3635585"/>
              <a:gd name="connsiteX1" fmla="*/ 3778408 w 3778408"/>
              <a:gd name="connsiteY1" fmla="*/ 3492762 h 3635585"/>
              <a:gd name="connsiteX2" fmla="*/ 3635585 w 3778408"/>
              <a:gd name="connsiteY2" fmla="*/ 3635585 h 3635585"/>
              <a:gd name="connsiteX3" fmla="*/ 0 w 3778408"/>
              <a:gd name="connsiteY3" fmla="*/ 0 h 3635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78408" h="3635585">
                <a:moveTo>
                  <a:pt x="3778408" y="0"/>
                </a:moveTo>
                <a:lnTo>
                  <a:pt x="3778408" y="3492762"/>
                </a:lnTo>
                <a:lnTo>
                  <a:pt x="3635585" y="363558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 31"/>
          <p:cNvSpPr/>
          <p:nvPr/>
        </p:nvSpPr>
        <p:spPr>
          <a:xfrm rot="18900000">
            <a:off x="808246" y="-1956237"/>
            <a:ext cx="6376737" cy="9851811"/>
          </a:xfrm>
          <a:custGeom>
            <a:avLst/>
            <a:gdLst>
              <a:gd name="connsiteX0" fmla="*/ 2462209 w 6376737"/>
              <a:gd name="connsiteY0" fmla="*/ 0 h 9851811"/>
              <a:gd name="connsiteX1" fmla="*/ 6376737 w 6376737"/>
              <a:gd name="connsiteY1" fmla="*/ 3914528 h 9851811"/>
              <a:gd name="connsiteX2" fmla="*/ 6376737 w 6376737"/>
              <a:gd name="connsiteY2" fmla="*/ 9851811 h 9851811"/>
              <a:gd name="connsiteX3" fmla="*/ 2615344 w 6376737"/>
              <a:gd name="connsiteY3" fmla="*/ 9851811 h 9851811"/>
              <a:gd name="connsiteX4" fmla="*/ 1 w 6376737"/>
              <a:gd name="connsiteY4" fmla="*/ 7236468 h 9851811"/>
              <a:gd name="connsiteX5" fmla="*/ 0 w 6376737"/>
              <a:gd name="connsiteY5" fmla="*/ 2462209 h 9851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376737" h="9851811">
                <a:moveTo>
                  <a:pt x="2462209" y="0"/>
                </a:moveTo>
                <a:lnTo>
                  <a:pt x="6376737" y="3914528"/>
                </a:lnTo>
                <a:lnTo>
                  <a:pt x="6376737" y="9851811"/>
                </a:lnTo>
                <a:lnTo>
                  <a:pt x="2615344" y="9851811"/>
                </a:lnTo>
                <a:lnTo>
                  <a:pt x="1" y="7236468"/>
                </a:lnTo>
                <a:lnTo>
                  <a:pt x="0" y="246220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92100" dir="5400000" algn="t" rotWithShape="0">
              <a:prstClr val="black">
                <a:alpha val="45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944686" y="2790401"/>
            <a:ext cx="760721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latin typeface="Raleway" charset="0"/>
                <a:ea typeface="Raleway" charset="0"/>
                <a:cs typeface="Raleway" charset="0"/>
              </a:rPr>
              <a:t>Design and development of an arcade simulation environment for PVSio-web </a:t>
            </a:r>
            <a:endParaRPr lang="en-US" sz="4000" dirty="0">
              <a:latin typeface="Raleway" charset="0"/>
              <a:ea typeface="Raleway" charset="0"/>
              <a:cs typeface="Raleway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2743660" y="4859270"/>
            <a:ext cx="40092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Raleway" charset="0"/>
                <a:ea typeface="Raleway" charset="0"/>
                <a:cs typeface="Raleway" charset="0"/>
              </a:rPr>
              <a:t>MSc in Computer Science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835004" y="660914"/>
            <a:ext cx="3395222" cy="614554"/>
            <a:chOff x="835004" y="660914"/>
            <a:chExt cx="3395222" cy="614554"/>
          </a:xfrm>
        </p:grpSpPr>
        <p:grpSp>
          <p:nvGrpSpPr>
            <p:cNvPr id="11" name="Group 10"/>
            <p:cNvGrpSpPr/>
            <p:nvPr/>
          </p:nvGrpSpPr>
          <p:grpSpPr>
            <a:xfrm>
              <a:off x="835004" y="660914"/>
              <a:ext cx="677117" cy="614554"/>
              <a:chOff x="1585912" y="819150"/>
              <a:chExt cx="5143500" cy="4668265"/>
            </a:xfrm>
          </p:grpSpPr>
          <p:sp>
            <p:nvSpPr>
              <p:cNvPr id="12" name="Diamond 11"/>
              <p:cNvSpPr/>
              <p:nvPr/>
            </p:nvSpPr>
            <p:spPr>
              <a:xfrm>
                <a:off x="1585912" y="2687065"/>
                <a:ext cx="5143500" cy="2800350"/>
              </a:xfrm>
              <a:prstGeom prst="diamond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50800" dist="25400" dir="5400000" algn="t" rotWithShape="0">
                  <a:prstClr val="black">
                    <a:alpha val="30000"/>
                  </a:prstClr>
                </a:outerShdw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Freeform 12"/>
              <p:cNvSpPr/>
              <p:nvPr/>
            </p:nvSpPr>
            <p:spPr>
              <a:xfrm>
                <a:off x="2243137" y="2687065"/>
                <a:ext cx="3829050" cy="2084704"/>
              </a:xfrm>
              <a:custGeom>
                <a:avLst/>
                <a:gdLst>
                  <a:gd name="connsiteX0" fmla="*/ 1884609 w 3769219"/>
                  <a:gd name="connsiteY0" fmla="*/ 0 h 2052130"/>
                  <a:gd name="connsiteX1" fmla="*/ 3769219 w 3769219"/>
                  <a:gd name="connsiteY1" fmla="*/ 1026065 h 2052130"/>
                  <a:gd name="connsiteX2" fmla="*/ 1884609 w 3769219"/>
                  <a:gd name="connsiteY2" fmla="*/ 2052130 h 2052130"/>
                  <a:gd name="connsiteX3" fmla="*/ 0 w 3769219"/>
                  <a:gd name="connsiteY3" fmla="*/ 1026065 h 20521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769219" h="2052130">
                    <a:moveTo>
                      <a:pt x="1884609" y="0"/>
                    </a:moveTo>
                    <a:lnTo>
                      <a:pt x="3769219" y="1026065"/>
                    </a:lnTo>
                    <a:lnTo>
                      <a:pt x="1884609" y="2052130"/>
                    </a:lnTo>
                    <a:lnTo>
                      <a:pt x="0" y="1026065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ffectLst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Diamond 13"/>
              <p:cNvSpPr/>
              <p:nvPr/>
            </p:nvSpPr>
            <p:spPr>
              <a:xfrm>
                <a:off x="1585912" y="1753108"/>
                <a:ext cx="5143500" cy="2800350"/>
              </a:xfrm>
              <a:prstGeom prst="diamond">
                <a:avLst/>
              </a:prstGeom>
              <a:solidFill>
                <a:schemeClr val="accent5"/>
              </a:solidFill>
              <a:ln>
                <a:noFill/>
              </a:ln>
              <a:effectLst>
                <a:outerShdw blurRad="50800" dist="25400" dir="5400000" algn="t" rotWithShape="0">
                  <a:prstClr val="black">
                    <a:alpha val="30000"/>
                  </a:prstClr>
                </a:outerShdw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Freeform 14"/>
              <p:cNvSpPr/>
              <p:nvPr/>
            </p:nvSpPr>
            <p:spPr>
              <a:xfrm>
                <a:off x="2243137" y="1753108"/>
                <a:ext cx="3829050" cy="2084704"/>
              </a:xfrm>
              <a:custGeom>
                <a:avLst/>
                <a:gdLst>
                  <a:gd name="connsiteX0" fmla="*/ 1884609 w 3769219"/>
                  <a:gd name="connsiteY0" fmla="*/ 0 h 2052130"/>
                  <a:gd name="connsiteX1" fmla="*/ 3769219 w 3769219"/>
                  <a:gd name="connsiteY1" fmla="*/ 1026065 h 2052130"/>
                  <a:gd name="connsiteX2" fmla="*/ 1884609 w 3769219"/>
                  <a:gd name="connsiteY2" fmla="*/ 2052130 h 2052130"/>
                  <a:gd name="connsiteX3" fmla="*/ 0 w 3769219"/>
                  <a:gd name="connsiteY3" fmla="*/ 1026065 h 20521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769219" h="2052130">
                    <a:moveTo>
                      <a:pt x="1884609" y="0"/>
                    </a:moveTo>
                    <a:lnTo>
                      <a:pt x="3769219" y="1026065"/>
                    </a:lnTo>
                    <a:lnTo>
                      <a:pt x="1884609" y="2052130"/>
                    </a:lnTo>
                    <a:lnTo>
                      <a:pt x="0" y="1026065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Diamond 15"/>
              <p:cNvSpPr/>
              <p:nvPr/>
            </p:nvSpPr>
            <p:spPr>
              <a:xfrm>
                <a:off x="1585912" y="819150"/>
                <a:ext cx="5143500" cy="2800350"/>
              </a:xfrm>
              <a:prstGeom prst="diamond">
                <a:avLst/>
              </a:prstGeom>
              <a:solidFill>
                <a:srgbClr val="23B4FF"/>
              </a:solidFill>
              <a:ln>
                <a:noFill/>
              </a:ln>
              <a:effectLst>
                <a:outerShdw blurRad="50800" dist="25400" dir="5400000" algn="t" rotWithShape="0">
                  <a:prstClr val="black">
                    <a:alpha val="30000"/>
                  </a:prstClr>
                </a:outerShdw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70C0"/>
                  </a:solidFill>
                </a:endParaRPr>
              </a:p>
            </p:txBody>
          </p:sp>
        </p:grpSp>
        <p:sp>
          <p:nvSpPr>
            <p:cNvPr id="2" name="TextBox 1"/>
            <p:cNvSpPr txBox="1"/>
            <p:nvPr/>
          </p:nvSpPr>
          <p:spPr>
            <a:xfrm>
              <a:off x="1681385" y="767545"/>
              <a:ext cx="25488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2">
                      <a:lumMod val="75000"/>
                    </a:schemeClr>
                  </a:solidFill>
                  <a:latin typeface="Raleway" charset="0"/>
                  <a:ea typeface="Raleway" charset="0"/>
                  <a:cs typeface="Raleway" charset="0"/>
                </a:rPr>
                <a:t>PVSio-web</a:t>
              </a:r>
            </a:p>
          </p:txBody>
        </p:sp>
      </p:grpSp>
      <p:sp>
        <p:nvSpPr>
          <p:cNvPr id="18" name="Rectangle 17"/>
          <p:cNvSpPr/>
          <p:nvPr/>
        </p:nvSpPr>
        <p:spPr>
          <a:xfrm>
            <a:off x="8065193" y="5682212"/>
            <a:ext cx="338455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rPr>
              <a:t>Escola de Engenharia</a:t>
            </a:r>
          </a:p>
          <a:p>
            <a:pPr algn="ctr"/>
            <a:r>
              <a:rPr lang="en-US" dirty="0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rPr>
              <a:t>Departamento de Informática</a:t>
            </a:r>
          </a:p>
          <a:p>
            <a:pPr algn="ctr"/>
            <a:r>
              <a:rPr lang="en-US" dirty="0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rPr>
              <a:t>Universidade do Minho</a:t>
            </a:r>
          </a:p>
        </p:txBody>
      </p:sp>
      <p:sp>
        <p:nvSpPr>
          <p:cNvPr id="19" name="Rectangle 18"/>
          <p:cNvSpPr/>
          <p:nvPr/>
        </p:nvSpPr>
        <p:spPr>
          <a:xfrm>
            <a:off x="3081038" y="5730393"/>
            <a:ext cx="33345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Raleway" charset="0"/>
                <a:ea typeface="Raleway" charset="0"/>
                <a:cs typeface="Raleway" charset="0"/>
              </a:rPr>
              <a:t>José Carlos Brandão (a71223)</a:t>
            </a:r>
          </a:p>
        </p:txBody>
      </p:sp>
      <p:pic>
        <p:nvPicPr>
          <p:cNvPr id="20" name="Imagem 2">
            <a:extLst>
              <a:ext uri="{FF2B5EF4-FFF2-40B4-BE49-F238E27FC236}">
                <a16:creationId xmlns:a16="http://schemas.microsoft.com/office/drawing/2014/main" id="{611F7A4A-D7AE-4CB9-A4AE-0906EEF6AE7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4"/>
          <a:stretch/>
        </p:blipFill>
        <p:spPr>
          <a:xfrm>
            <a:off x="11449749" y="660914"/>
            <a:ext cx="775271" cy="391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923739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Freeform 5"/>
          <p:cNvSpPr>
            <a:spLocks noChangeArrowheads="1"/>
          </p:cNvSpPr>
          <p:nvPr/>
        </p:nvSpPr>
        <p:spPr bwMode="auto">
          <a:xfrm>
            <a:off x="4666466" y="2695127"/>
            <a:ext cx="273780" cy="259738"/>
          </a:xfrm>
          <a:custGeom>
            <a:avLst/>
            <a:gdLst>
              <a:gd name="T0" fmla="*/ 269 w 514"/>
              <a:gd name="T1" fmla="*/ 0 h 489"/>
              <a:gd name="T2" fmla="*/ 59 w 514"/>
              <a:gd name="T3" fmla="*/ 122 h 489"/>
              <a:gd name="T4" fmla="*/ 0 w 514"/>
              <a:gd name="T5" fmla="*/ 63 h 489"/>
              <a:gd name="T6" fmla="*/ 0 w 514"/>
              <a:gd name="T7" fmla="*/ 230 h 489"/>
              <a:gd name="T8" fmla="*/ 166 w 514"/>
              <a:gd name="T9" fmla="*/ 230 h 489"/>
              <a:gd name="T10" fmla="*/ 98 w 514"/>
              <a:gd name="T11" fmla="*/ 161 h 489"/>
              <a:gd name="T12" fmla="*/ 269 w 514"/>
              <a:gd name="T13" fmla="*/ 54 h 489"/>
              <a:gd name="T14" fmla="*/ 459 w 514"/>
              <a:gd name="T15" fmla="*/ 244 h 489"/>
              <a:gd name="T16" fmla="*/ 269 w 514"/>
              <a:gd name="T17" fmla="*/ 435 h 489"/>
              <a:gd name="T18" fmla="*/ 88 w 514"/>
              <a:gd name="T19" fmla="*/ 308 h 489"/>
              <a:gd name="T20" fmla="*/ 34 w 514"/>
              <a:gd name="T21" fmla="*/ 308 h 489"/>
              <a:gd name="T22" fmla="*/ 269 w 514"/>
              <a:gd name="T23" fmla="*/ 488 h 489"/>
              <a:gd name="T24" fmla="*/ 513 w 514"/>
              <a:gd name="T25" fmla="*/ 244 h 489"/>
              <a:gd name="T26" fmla="*/ 269 w 514"/>
              <a:gd name="T27" fmla="*/ 0 h 489"/>
              <a:gd name="T28" fmla="*/ 229 w 514"/>
              <a:gd name="T29" fmla="*/ 127 h 489"/>
              <a:gd name="T30" fmla="*/ 229 w 514"/>
              <a:gd name="T31" fmla="*/ 259 h 489"/>
              <a:gd name="T32" fmla="*/ 352 w 514"/>
              <a:gd name="T33" fmla="*/ 332 h 489"/>
              <a:gd name="T34" fmla="*/ 371 w 514"/>
              <a:gd name="T35" fmla="*/ 298 h 489"/>
              <a:gd name="T36" fmla="*/ 269 w 514"/>
              <a:gd name="T37" fmla="*/ 234 h 489"/>
              <a:gd name="T38" fmla="*/ 269 w 514"/>
              <a:gd name="T39" fmla="*/ 127 h 489"/>
              <a:gd name="T40" fmla="*/ 229 w 514"/>
              <a:gd name="T41" fmla="*/ 127 h 4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514" h="489">
                <a:moveTo>
                  <a:pt x="269" y="0"/>
                </a:moveTo>
                <a:cubicBezTo>
                  <a:pt x="181" y="0"/>
                  <a:pt x="102" y="49"/>
                  <a:pt x="59" y="122"/>
                </a:cubicBezTo>
                <a:lnTo>
                  <a:pt x="0" y="63"/>
                </a:lnTo>
                <a:lnTo>
                  <a:pt x="0" y="230"/>
                </a:lnTo>
                <a:lnTo>
                  <a:pt x="166" y="230"/>
                </a:lnTo>
                <a:lnTo>
                  <a:pt x="98" y="161"/>
                </a:lnTo>
                <a:cubicBezTo>
                  <a:pt x="127" y="98"/>
                  <a:pt x="195" y="54"/>
                  <a:pt x="269" y="54"/>
                </a:cubicBezTo>
                <a:cubicBezTo>
                  <a:pt x="376" y="54"/>
                  <a:pt x="459" y="139"/>
                  <a:pt x="459" y="244"/>
                </a:cubicBezTo>
                <a:cubicBezTo>
                  <a:pt x="459" y="349"/>
                  <a:pt x="376" y="435"/>
                  <a:pt x="269" y="435"/>
                </a:cubicBezTo>
                <a:cubicBezTo>
                  <a:pt x="186" y="435"/>
                  <a:pt x="117" y="381"/>
                  <a:pt x="88" y="308"/>
                </a:cubicBezTo>
                <a:lnTo>
                  <a:pt x="34" y="308"/>
                </a:lnTo>
                <a:cubicBezTo>
                  <a:pt x="63" y="410"/>
                  <a:pt x="156" y="488"/>
                  <a:pt x="269" y="488"/>
                </a:cubicBezTo>
                <a:cubicBezTo>
                  <a:pt x="405" y="488"/>
                  <a:pt x="513" y="376"/>
                  <a:pt x="513" y="244"/>
                </a:cubicBezTo>
                <a:cubicBezTo>
                  <a:pt x="513" y="112"/>
                  <a:pt x="400" y="0"/>
                  <a:pt x="269" y="0"/>
                </a:cubicBezTo>
                <a:close/>
                <a:moveTo>
                  <a:pt x="229" y="127"/>
                </a:moveTo>
                <a:lnTo>
                  <a:pt x="229" y="259"/>
                </a:lnTo>
                <a:lnTo>
                  <a:pt x="352" y="332"/>
                </a:lnTo>
                <a:lnTo>
                  <a:pt x="371" y="298"/>
                </a:lnTo>
                <a:lnTo>
                  <a:pt x="269" y="234"/>
                </a:lnTo>
                <a:lnTo>
                  <a:pt x="269" y="127"/>
                </a:lnTo>
                <a:lnTo>
                  <a:pt x="229" y="12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endParaRPr lang="en-US">
              <a:latin typeface="Raleway" charset="0"/>
              <a:ea typeface="Raleway" charset="0"/>
              <a:cs typeface="Raleway" charset="0"/>
            </a:endParaRPr>
          </a:p>
        </p:txBody>
      </p:sp>
      <p:cxnSp>
        <p:nvCxnSpPr>
          <p:cNvPr id="55" name="Straight Connector 54"/>
          <p:cNvCxnSpPr/>
          <p:nvPr/>
        </p:nvCxnSpPr>
        <p:spPr>
          <a:xfrm>
            <a:off x="0" y="2803463"/>
            <a:ext cx="8676000" cy="0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Group 55"/>
          <p:cNvGrpSpPr/>
          <p:nvPr/>
        </p:nvGrpSpPr>
        <p:grpSpPr>
          <a:xfrm>
            <a:off x="780001" y="2423694"/>
            <a:ext cx="2717517" cy="3673099"/>
            <a:chOff x="736801" y="2682894"/>
            <a:chExt cx="2717517" cy="3673099"/>
          </a:xfrm>
        </p:grpSpPr>
        <p:sp>
          <p:nvSpPr>
            <p:cNvPr id="57" name="Oval 56"/>
            <p:cNvSpPr/>
            <p:nvPr/>
          </p:nvSpPr>
          <p:spPr>
            <a:xfrm>
              <a:off x="736801" y="2682894"/>
              <a:ext cx="684988" cy="68498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38100" dist="12700" dir="5400000" algn="ctr" rotWithShape="0">
                <a:srgbClr val="000000">
                  <a:alpha val="3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latin typeface="Raleway" charset="0"/>
                  <a:ea typeface="Raleway" charset="0"/>
                  <a:cs typeface="Raleway" charset="0"/>
                </a:rPr>
                <a:t>1</a:t>
              </a: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736801" y="3716241"/>
              <a:ext cx="1784335" cy="369332"/>
            </a:xfrm>
            <a:prstGeom prst="rect">
              <a:avLst/>
            </a:prstGeom>
          </p:spPr>
          <p:txBody>
            <a:bodyPr wrap="none" lIns="91440">
              <a:spAutoFit/>
            </a:bodyPr>
            <a:lstStyle/>
            <a:p>
              <a:r>
                <a:rPr lang="en-US" dirty="0">
                  <a:solidFill>
                    <a:schemeClr val="accent3"/>
                  </a:solidFill>
                  <a:latin typeface="Raleway" charset="0"/>
                  <a:ea typeface="Raleway" charset="0"/>
                  <a:cs typeface="Raleway" charset="0"/>
                </a:rPr>
                <a:t>State of the Art</a:t>
              </a: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736802" y="4232335"/>
              <a:ext cx="2717516" cy="21236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80990" indent="-380990">
                <a:buClr>
                  <a:schemeClr val="accent2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aleway" charset="0"/>
                  <a:ea typeface="Raleway" charset="0"/>
                  <a:cs typeface="Raleway" charset="0"/>
                </a:rPr>
                <a:t>Prototyping</a:t>
              </a:r>
            </a:p>
            <a:p>
              <a:pPr marL="380990" indent="-380990">
                <a:buClr>
                  <a:schemeClr val="accent2"/>
                </a:buClr>
                <a:buFont typeface="+mj-lt"/>
                <a:buAutoNum type="arabicPeriod"/>
              </a:pPr>
              <a:endPara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" charset="0"/>
                <a:ea typeface="Raleway" charset="0"/>
                <a:cs typeface="Raleway" charset="0"/>
              </a:endParaRPr>
            </a:p>
            <a:p>
              <a:pPr marL="380990" indent="-380990">
                <a:buClr>
                  <a:schemeClr val="accent2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aleway" charset="0"/>
                  <a:ea typeface="Raleway" charset="0"/>
                  <a:cs typeface="Raleway" charset="0"/>
                </a:rPr>
                <a:t>Environments Prototyping</a:t>
              </a:r>
            </a:p>
            <a:p>
              <a:pPr marL="380990" indent="-380990">
                <a:buClr>
                  <a:schemeClr val="accent2"/>
                </a:buClr>
                <a:buFont typeface="+mj-lt"/>
                <a:buAutoNum type="arabicPeriod"/>
              </a:pPr>
              <a:endPara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" charset="0"/>
                <a:ea typeface="Raleway" charset="0"/>
                <a:cs typeface="Raleway" charset="0"/>
              </a:endParaRPr>
            </a:p>
            <a:p>
              <a:pPr marL="380990" indent="-380990">
                <a:buClr>
                  <a:schemeClr val="accent2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aleway" charset="0"/>
                  <a:ea typeface="Raleway" charset="0"/>
                  <a:cs typeface="Raleway" charset="0"/>
                </a:rPr>
                <a:t>Rapid Prototyping</a:t>
              </a:r>
            </a:p>
            <a:p>
              <a:pPr marL="380990" indent="-380990">
                <a:buClr>
                  <a:schemeClr val="accent2"/>
                </a:buClr>
                <a:buFont typeface="+mj-lt"/>
                <a:buAutoNum type="arabicPeriod"/>
              </a:pPr>
              <a:endPara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" charset="0"/>
                <a:ea typeface="Raleway" charset="0"/>
                <a:cs typeface="Raleway" charset="0"/>
              </a:endParaRPr>
            </a:p>
            <a:p>
              <a:pPr marL="380990" indent="-380990">
                <a:buClr>
                  <a:schemeClr val="accent2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aleway" charset="0"/>
                  <a:ea typeface="Raleway" charset="0"/>
                  <a:cs typeface="Raleway" charset="0"/>
                </a:rPr>
                <a:t>Design Flaws</a:t>
              </a:r>
            </a:p>
            <a:p>
              <a:pPr marL="380990" indent="-380990">
                <a:buClr>
                  <a:schemeClr val="accent2"/>
                </a:buClr>
                <a:buFont typeface="+mj-lt"/>
                <a:buAutoNum type="arabicPeriod"/>
              </a:pPr>
              <a:endPara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" charset="0"/>
                <a:ea typeface="Raleway" charset="0"/>
                <a:cs typeface="Raleway" charset="0"/>
              </a:endParaRPr>
            </a:p>
            <a:p>
              <a:pPr marL="380990" indent="-380990">
                <a:buClr>
                  <a:schemeClr val="accent2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aleway" charset="0"/>
                  <a:ea typeface="Raleway" charset="0"/>
                  <a:cs typeface="Raleway" charset="0"/>
                </a:rPr>
                <a:t>Better Quality Products</a:t>
              </a:r>
            </a:p>
            <a:p>
              <a:pPr marL="380990" indent="-380990">
                <a:buClr>
                  <a:schemeClr val="accent2"/>
                </a:buClr>
                <a:buFont typeface="+mj-lt"/>
                <a:buAutoNum type="arabicPeriod"/>
              </a:pPr>
              <a:endPara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" charset="0"/>
                <a:ea typeface="Raleway" charset="0"/>
                <a:cs typeface="Raleway" charset="0"/>
              </a:endParaRPr>
            </a:p>
            <a:p>
              <a:pPr>
                <a:buClr>
                  <a:schemeClr val="accent2"/>
                </a:buClr>
              </a:pPr>
              <a:endPara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" charset="0"/>
                <a:ea typeface="Raleway" charset="0"/>
                <a:cs typeface="Raleway" charset="0"/>
              </a:endParaRPr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8430273" y="2423694"/>
            <a:ext cx="2717516" cy="4042431"/>
            <a:chOff x="6625213" y="2682894"/>
            <a:chExt cx="2717516" cy="4042431"/>
          </a:xfrm>
        </p:grpSpPr>
        <p:sp>
          <p:nvSpPr>
            <p:cNvPr id="64" name="Oval 63"/>
            <p:cNvSpPr/>
            <p:nvPr/>
          </p:nvSpPr>
          <p:spPr>
            <a:xfrm>
              <a:off x="6625213" y="2682894"/>
              <a:ext cx="684986" cy="68498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38100" dist="12700" dir="5400000" algn="ctr" rotWithShape="0">
                <a:srgbClr val="000000">
                  <a:alpha val="3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latin typeface="Raleway" charset="0"/>
                  <a:ea typeface="Raleway" charset="0"/>
                  <a:cs typeface="Raleway" charset="0"/>
                </a:rPr>
                <a:t>3</a:t>
              </a:r>
            </a:p>
          </p:txBody>
        </p:sp>
        <p:sp>
          <p:nvSpPr>
            <p:cNvPr id="65" name="Rectangle 64"/>
            <p:cNvSpPr/>
            <p:nvPr/>
          </p:nvSpPr>
          <p:spPr>
            <a:xfrm>
              <a:off x="6625213" y="3716241"/>
              <a:ext cx="2148730" cy="369332"/>
            </a:xfrm>
            <a:prstGeom prst="rect">
              <a:avLst/>
            </a:prstGeom>
          </p:spPr>
          <p:txBody>
            <a:bodyPr wrap="none" lIns="9144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  <a:latin typeface="Raleway" charset="0"/>
                  <a:ea typeface="Raleway" charset="0"/>
                  <a:cs typeface="Raleway" charset="0"/>
                </a:rPr>
                <a:t>Proposed Solution</a:t>
              </a:r>
            </a:p>
          </p:txBody>
        </p:sp>
        <p:sp>
          <p:nvSpPr>
            <p:cNvPr id="66" name="Rectangle 65"/>
            <p:cNvSpPr/>
            <p:nvPr/>
          </p:nvSpPr>
          <p:spPr>
            <a:xfrm>
              <a:off x="6625213" y="4232335"/>
              <a:ext cx="2717516" cy="249299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80990" indent="-380990">
                <a:buClr>
                  <a:schemeClr val="accent2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aleway" charset="0"/>
                  <a:ea typeface="Raleway" charset="0"/>
                  <a:cs typeface="Raleway" charset="0"/>
                </a:rPr>
                <a:t>Automotive Area</a:t>
              </a:r>
            </a:p>
            <a:p>
              <a:pPr marL="380990" indent="-380990">
                <a:buClr>
                  <a:schemeClr val="accent2"/>
                </a:buClr>
                <a:buFont typeface="+mj-lt"/>
                <a:buAutoNum type="arabicPeriod"/>
              </a:pPr>
              <a:endPara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" charset="0"/>
                <a:ea typeface="Raleway" charset="0"/>
                <a:cs typeface="Raleway" charset="0"/>
              </a:endParaRPr>
            </a:p>
            <a:p>
              <a:pPr marL="380990" indent="-380990">
                <a:buClr>
                  <a:schemeClr val="accent2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aleway" charset="0"/>
                  <a:ea typeface="Raleway" charset="0"/>
                  <a:cs typeface="Raleway" charset="0"/>
                </a:rPr>
                <a:t>Car Dashboards</a:t>
              </a:r>
            </a:p>
            <a:p>
              <a:pPr marL="380990" indent="-380990">
                <a:buClr>
                  <a:schemeClr val="accent2"/>
                </a:buClr>
                <a:buFont typeface="+mj-lt"/>
                <a:buAutoNum type="arabicPeriod"/>
              </a:pPr>
              <a:endPara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" charset="0"/>
                <a:ea typeface="Raleway" charset="0"/>
                <a:cs typeface="Raleway" charset="0"/>
              </a:endParaRPr>
            </a:p>
            <a:p>
              <a:pPr marL="380990" indent="-380990">
                <a:buClr>
                  <a:schemeClr val="accent2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aleway" charset="0"/>
                  <a:ea typeface="Raleway" charset="0"/>
                  <a:cs typeface="Raleway" charset="0"/>
                </a:rPr>
                <a:t>Environment Prototyping achieved with 2D arcade racing game (track with slope, curves, grass, billboards, moving obstacles, </a:t>
              </a:r>
              <a:r>
                <a:rPr lang="en-US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Raleway" charset="0"/>
                  <a:ea typeface="Raleway" charset="0"/>
                  <a:cs typeface="Raleway" charset="0"/>
                </a:rPr>
                <a:t>etc</a:t>
              </a: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aleway" charset="0"/>
                  <a:ea typeface="Raleway" charset="0"/>
                  <a:cs typeface="Raleway" charset="0"/>
                </a:rPr>
                <a:t>)</a:t>
              </a:r>
            </a:p>
            <a:p>
              <a:pPr marL="380990" indent="-380990">
                <a:buClr>
                  <a:schemeClr val="accent2"/>
                </a:buClr>
                <a:buFont typeface="+mj-lt"/>
                <a:buAutoNum type="arabicPeriod"/>
              </a:pPr>
              <a:endPara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" charset="0"/>
                <a:ea typeface="Raleway" charset="0"/>
                <a:cs typeface="Raleway" charset="0"/>
              </a:endParaRPr>
            </a:p>
            <a:p>
              <a:pPr marL="380990" indent="-380990">
                <a:buClr>
                  <a:schemeClr val="accent2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aleway" charset="0"/>
                  <a:ea typeface="Raleway" charset="0"/>
                  <a:cs typeface="Raleway" charset="0"/>
                </a:rPr>
                <a:t>External  Controllers Integration (PS4 controller and </a:t>
              </a:r>
              <a:r>
                <a:rPr lang="en-US" sz="12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aleway" charset="0"/>
                  <a:ea typeface="Raleway" charset="0"/>
                  <a:cs typeface="Raleway" charset="0"/>
                </a:rPr>
                <a:t>USB</a:t>
              </a: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aleway" charset="0"/>
                  <a:ea typeface="Raleway" charset="0"/>
                  <a:cs typeface="Raleway" charset="0"/>
                </a:rPr>
                <a:t> steering wheel)</a:t>
              </a:r>
            </a:p>
          </p:txBody>
        </p:sp>
      </p:grpSp>
      <p:sp>
        <p:nvSpPr>
          <p:cNvPr id="71" name="Freeform 5"/>
          <p:cNvSpPr>
            <a:spLocks noChangeArrowheads="1"/>
          </p:cNvSpPr>
          <p:nvPr/>
        </p:nvSpPr>
        <p:spPr bwMode="auto">
          <a:xfrm>
            <a:off x="4666466" y="2695127"/>
            <a:ext cx="273780" cy="259738"/>
          </a:xfrm>
          <a:custGeom>
            <a:avLst/>
            <a:gdLst>
              <a:gd name="T0" fmla="*/ 269 w 514"/>
              <a:gd name="T1" fmla="*/ 0 h 489"/>
              <a:gd name="T2" fmla="*/ 59 w 514"/>
              <a:gd name="T3" fmla="*/ 122 h 489"/>
              <a:gd name="T4" fmla="*/ 0 w 514"/>
              <a:gd name="T5" fmla="*/ 63 h 489"/>
              <a:gd name="T6" fmla="*/ 0 w 514"/>
              <a:gd name="T7" fmla="*/ 230 h 489"/>
              <a:gd name="T8" fmla="*/ 166 w 514"/>
              <a:gd name="T9" fmla="*/ 230 h 489"/>
              <a:gd name="T10" fmla="*/ 98 w 514"/>
              <a:gd name="T11" fmla="*/ 161 h 489"/>
              <a:gd name="T12" fmla="*/ 269 w 514"/>
              <a:gd name="T13" fmla="*/ 54 h 489"/>
              <a:gd name="T14" fmla="*/ 459 w 514"/>
              <a:gd name="T15" fmla="*/ 244 h 489"/>
              <a:gd name="T16" fmla="*/ 269 w 514"/>
              <a:gd name="T17" fmla="*/ 435 h 489"/>
              <a:gd name="T18" fmla="*/ 88 w 514"/>
              <a:gd name="T19" fmla="*/ 308 h 489"/>
              <a:gd name="T20" fmla="*/ 34 w 514"/>
              <a:gd name="T21" fmla="*/ 308 h 489"/>
              <a:gd name="T22" fmla="*/ 269 w 514"/>
              <a:gd name="T23" fmla="*/ 488 h 489"/>
              <a:gd name="T24" fmla="*/ 513 w 514"/>
              <a:gd name="T25" fmla="*/ 244 h 489"/>
              <a:gd name="T26" fmla="*/ 269 w 514"/>
              <a:gd name="T27" fmla="*/ 0 h 489"/>
              <a:gd name="T28" fmla="*/ 229 w 514"/>
              <a:gd name="T29" fmla="*/ 127 h 489"/>
              <a:gd name="T30" fmla="*/ 229 w 514"/>
              <a:gd name="T31" fmla="*/ 259 h 489"/>
              <a:gd name="T32" fmla="*/ 352 w 514"/>
              <a:gd name="T33" fmla="*/ 332 h 489"/>
              <a:gd name="T34" fmla="*/ 371 w 514"/>
              <a:gd name="T35" fmla="*/ 298 h 489"/>
              <a:gd name="T36" fmla="*/ 269 w 514"/>
              <a:gd name="T37" fmla="*/ 234 h 489"/>
              <a:gd name="T38" fmla="*/ 269 w 514"/>
              <a:gd name="T39" fmla="*/ 127 h 489"/>
              <a:gd name="T40" fmla="*/ 229 w 514"/>
              <a:gd name="T41" fmla="*/ 127 h 4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514" h="489">
                <a:moveTo>
                  <a:pt x="269" y="0"/>
                </a:moveTo>
                <a:cubicBezTo>
                  <a:pt x="181" y="0"/>
                  <a:pt x="102" y="49"/>
                  <a:pt x="59" y="122"/>
                </a:cubicBezTo>
                <a:lnTo>
                  <a:pt x="0" y="63"/>
                </a:lnTo>
                <a:lnTo>
                  <a:pt x="0" y="230"/>
                </a:lnTo>
                <a:lnTo>
                  <a:pt x="166" y="230"/>
                </a:lnTo>
                <a:lnTo>
                  <a:pt x="98" y="161"/>
                </a:lnTo>
                <a:cubicBezTo>
                  <a:pt x="127" y="98"/>
                  <a:pt x="195" y="54"/>
                  <a:pt x="269" y="54"/>
                </a:cubicBezTo>
                <a:cubicBezTo>
                  <a:pt x="376" y="54"/>
                  <a:pt x="459" y="139"/>
                  <a:pt x="459" y="244"/>
                </a:cubicBezTo>
                <a:cubicBezTo>
                  <a:pt x="459" y="349"/>
                  <a:pt x="376" y="435"/>
                  <a:pt x="269" y="435"/>
                </a:cubicBezTo>
                <a:cubicBezTo>
                  <a:pt x="186" y="435"/>
                  <a:pt x="117" y="381"/>
                  <a:pt x="88" y="308"/>
                </a:cubicBezTo>
                <a:lnTo>
                  <a:pt x="34" y="308"/>
                </a:lnTo>
                <a:cubicBezTo>
                  <a:pt x="63" y="410"/>
                  <a:pt x="156" y="488"/>
                  <a:pt x="269" y="488"/>
                </a:cubicBezTo>
                <a:cubicBezTo>
                  <a:pt x="405" y="488"/>
                  <a:pt x="513" y="376"/>
                  <a:pt x="513" y="244"/>
                </a:cubicBezTo>
                <a:cubicBezTo>
                  <a:pt x="513" y="112"/>
                  <a:pt x="400" y="0"/>
                  <a:pt x="269" y="0"/>
                </a:cubicBezTo>
                <a:close/>
                <a:moveTo>
                  <a:pt x="229" y="127"/>
                </a:moveTo>
                <a:lnTo>
                  <a:pt x="229" y="259"/>
                </a:lnTo>
                <a:lnTo>
                  <a:pt x="352" y="332"/>
                </a:lnTo>
                <a:lnTo>
                  <a:pt x="371" y="298"/>
                </a:lnTo>
                <a:lnTo>
                  <a:pt x="269" y="234"/>
                </a:lnTo>
                <a:lnTo>
                  <a:pt x="269" y="127"/>
                </a:lnTo>
                <a:lnTo>
                  <a:pt x="229" y="12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endParaRPr lang="en-US">
              <a:latin typeface="Raleway" charset="0"/>
              <a:ea typeface="Raleway" charset="0"/>
              <a:cs typeface="Raleway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1"/>
            <a:ext cx="12192000" cy="360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455A63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360000"/>
            <a:ext cx="12192000" cy="1206947"/>
          </a:xfrm>
          <a:prstGeom prst="rect">
            <a:avLst/>
          </a:prstGeom>
          <a:solidFill>
            <a:srgbClr val="607D8B"/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607D8B"/>
              </a:solidFill>
            </a:endParaRPr>
          </a:p>
        </p:txBody>
      </p:sp>
      <p:sp>
        <p:nvSpPr>
          <p:cNvPr id="75" name="Title 1"/>
          <p:cNvSpPr txBox="1">
            <a:spLocks/>
          </p:cNvSpPr>
          <p:nvPr/>
        </p:nvSpPr>
        <p:spPr>
          <a:xfrm>
            <a:off x="526941" y="573317"/>
            <a:ext cx="2401997" cy="47753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rPr>
              <a:t>Agenda</a:t>
            </a:r>
          </a:p>
        </p:txBody>
      </p:sp>
      <p:sp>
        <p:nvSpPr>
          <p:cNvPr id="76" name="Title 1"/>
          <p:cNvSpPr txBox="1">
            <a:spLocks/>
          </p:cNvSpPr>
          <p:nvPr/>
        </p:nvSpPr>
        <p:spPr>
          <a:xfrm>
            <a:off x="560463" y="57223"/>
            <a:ext cx="3809075" cy="3027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José Carlos Brandão (a71223@alunos.uminho.pt)</a:t>
            </a:r>
          </a:p>
        </p:txBody>
      </p:sp>
      <p:sp>
        <p:nvSpPr>
          <p:cNvPr id="77" name="Title 1"/>
          <p:cNvSpPr txBox="1">
            <a:spLocks/>
          </p:cNvSpPr>
          <p:nvPr/>
        </p:nvSpPr>
        <p:spPr>
          <a:xfrm>
            <a:off x="8051999" y="57223"/>
            <a:ext cx="4113234" cy="3027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MSc Pre-dissertation in Computer Science PVSio-web </a:t>
            </a:r>
          </a:p>
        </p:txBody>
      </p:sp>
      <p:sp>
        <p:nvSpPr>
          <p:cNvPr id="87" name="Oval 86"/>
          <p:cNvSpPr/>
          <p:nvPr/>
        </p:nvSpPr>
        <p:spPr>
          <a:xfrm>
            <a:off x="4605137" y="2482503"/>
            <a:ext cx="684988" cy="684986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38100" dist="12700" dir="54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Raleway" charset="0"/>
                <a:ea typeface="Raleway" charset="0"/>
                <a:cs typeface="Raleway" charset="0"/>
              </a:rPr>
              <a:t>2</a:t>
            </a:r>
          </a:p>
        </p:txBody>
      </p:sp>
      <p:sp>
        <p:nvSpPr>
          <p:cNvPr id="89" name="Rectangle 88"/>
          <p:cNvSpPr/>
          <p:nvPr/>
        </p:nvSpPr>
        <p:spPr>
          <a:xfrm>
            <a:off x="4605137" y="3495160"/>
            <a:ext cx="2679836" cy="369332"/>
          </a:xfrm>
          <a:prstGeom prst="rect">
            <a:avLst/>
          </a:prstGeom>
        </p:spPr>
        <p:txBody>
          <a:bodyPr wrap="none" lIns="91440">
            <a:spAutoFit/>
          </a:bodyPr>
          <a:lstStyle/>
          <a:p>
            <a:r>
              <a:rPr lang="en-US" dirty="0">
                <a:solidFill>
                  <a:schemeClr val="accent3"/>
                </a:solidFill>
                <a:latin typeface="Raleway" charset="0"/>
                <a:ea typeface="Raleway" charset="0"/>
                <a:cs typeface="Raleway" charset="0"/>
              </a:rPr>
              <a:t>Problems &amp; Challenges</a:t>
            </a:r>
          </a:p>
        </p:txBody>
      </p:sp>
      <p:sp>
        <p:nvSpPr>
          <p:cNvPr id="90" name="Rectangle 89"/>
          <p:cNvSpPr/>
          <p:nvPr/>
        </p:nvSpPr>
        <p:spPr>
          <a:xfrm>
            <a:off x="4648060" y="4024236"/>
            <a:ext cx="271751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80990" indent="-380990">
              <a:buClr>
                <a:schemeClr val="accent2"/>
              </a:buClr>
              <a:buFont typeface="+mj-lt"/>
              <a:buAutoNum type="arabicPeriod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Detect design flaws</a:t>
            </a:r>
          </a:p>
          <a:p>
            <a:pPr marL="380990" indent="-380990">
              <a:buClr>
                <a:schemeClr val="accent2"/>
              </a:buClr>
              <a:buFont typeface="+mj-lt"/>
              <a:buAutoNum type="arabicPeriod"/>
            </a:pP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Raleway" charset="0"/>
              <a:ea typeface="Raleway" charset="0"/>
              <a:cs typeface="Raleway" charset="0"/>
            </a:endParaRPr>
          </a:p>
          <a:p>
            <a:pPr marL="380990" indent="-380990">
              <a:buClr>
                <a:schemeClr val="accent2"/>
              </a:buClr>
              <a:buFont typeface="+mj-lt"/>
              <a:buAutoNum type="arabicPeriod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Achieve better designs</a:t>
            </a:r>
          </a:p>
          <a:p>
            <a:pPr marL="380990" indent="-380990">
              <a:buClr>
                <a:schemeClr val="accent2"/>
              </a:buClr>
              <a:buFont typeface="+mj-lt"/>
              <a:buAutoNum type="arabicPeriod"/>
            </a:pP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Raleway" charset="0"/>
              <a:ea typeface="Raleway" charset="0"/>
              <a:cs typeface="Raleway" charset="0"/>
            </a:endParaRPr>
          </a:p>
        </p:txBody>
      </p:sp>
      <p:sp>
        <p:nvSpPr>
          <p:cNvPr id="91" name="Oval 90"/>
          <p:cNvSpPr>
            <a:spLocks/>
          </p:cNvSpPr>
          <p:nvPr/>
        </p:nvSpPr>
        <p:spPr>
          <a:xfrm>
            <a:off x="10987745" y="1260947"/>
            <a:ext cx="612000" cy="612000"/>
          </a:xfrm>
          <a:prstGeom prst="ellipse">
            <a:avLst/>
          </a:prstGeom>
          <a:solidFill>
            <a:srgbClr val="23B4FF"/>
          </a:solidFill>
          <a:ln>
            <a:noFill/>
          </a:ln>
          <a:effectLst>
            <a:outerShdw blurRad="38100" dist="12700" dir="54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Raleway" charset="0"/>
                <a:ea typeface="Raleway" charset="0"/>
                <a:cs typeface="Raleway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997583523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1"/>
            <a:ext cx="12192000" cy="360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455A63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360000"/>
            <a:ext cx="12192000" cy="1206947"/>
          </a:xfrm>
          <a:prstGeom prst="rect">
            <a:avLst/>
          </a:prstGeom>
          <a:solidFill>
            <a:srgbClr val="607D8B"/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607D8B"/>
              </a:solidFill>
            </a:endParaRPr>
          </a:p>
        </p:txBody>
      </p:sp>
      <p:sp>
        <p:nvSpPr>
          <p:cNvPr id="75" name="Title 1"/>
          <p:cNvSpPr txBox="1">
            <a:spLocks/>
          </p:cNvSpPr>
          <p:nvPr/>
        </p:nvSpPr>
        <p:spPr>
          <a:xfrm>
            <a:off x="526941" y="573317"/>
            <a:ext cx="2401997" cy="47753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rPr>
              <a:t>State of the Art</a:t>
            </a:r>
          </a:p>
        </p:txBody>
      </p:sp>
      <p:sp>
        <p:nvSpPr>
          <p:cNvPr id="76" name="Title 1"/>
          <p:cNvSpPr txBox="1">
            <a:spLocks/>
          </p:cNvSpPr>
          <p:nvPr/>
        </p:nvSpPr>
        <p:spPr>
          <a:xfrm>
            <a:off x="560463" y="57223"/>
            <a:ext cx="3809075" cy="3027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José Carlos Brandão (a71223@alunos.uminho.pt)</a:t>
            </a:r>
          </a:p>
        </p:txBody>
      </p:sp>
      <p:sp>
        <p:nvSpPr>
          <p:cNvPr id="77" name="Title 1"/>
          <p:cNvSpPr txBox="1">
            <a:spLocks/>
          </p:cNvSpPr>
          <p:nvPr/>
        </p:nvSpPr>
        <p:spPr>
          <a:xfrm>
            <a:off x="8051999" y="57223"/>
            <a:ext cx="4113234" cy="3027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MSc Pre-dissertation in Computer Science PVSio-web </a:t>
            </a:r>
          </a:p>
        </p:txBody>
      </p:sp>
      <p:sp>
        <p:nvSpPr>
          <p:cNvPr id="79" name="Oval 78"/>
          <p:cNvSpPr>
            <a:spLocks/>
          </p:cNvSpPr>
          <p:nvPr/>
        </p:nvSpPr>
        <p:spPr>
          <a:xfrm>
            <a:off x="10987745" y="1260947"/>
            <a:ext cx="612000" cy="612000"/>
          </a:xfrm>
          <a:prstGeom prst="ellipse">
            <a:avLst/>
          </a:prstGeom>
          <a:solidFill>
            <a:srgbClr val="23B4FF"/>
          </a:solidFill>
          <a:ln>
            <a:noFill/>
          </a:ln>
          <a:effectLst>
            <a:outerShdw blurRad="38100" dist="12700" dir="54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Raleway" charset="0"/>
                <a:ea typeface="Raleway" charset="0"/>
                <a:cs typeface="Raleway" charset="0"/>
              </a:rPr>
              <a:t>5</a:t>
            </a:r>
          </a:p>
        </p:txBody>
      </p:sp>
      <p:sp>
        <p:nvSpPr>
          <p:cNvPr id="81" name="Title 1"/>
          <p:cNvSpPr txBox="1">
            <a:spLocks/>
          </p:cNvSpPr>
          <p:nvPr/>
        </p:nvSpPr>
        <p:spPr>
          <a:xfrm>
            <a:off x="679348" y="1266453"/>
            <a:ext cx="1206601" cy="29137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400" dirty="0">
                <a:solidFill>
                  <a:schemeClr val="bg1"/>
                </a:solidFill>
                <a:latin typeface="Unica One" charset="0"/>
                <a:ea typeface="Unica One" charset="0"/>
                <a:cs typeface="Unica One" charset="0"/>
              </a:rPr>
              <a:t>SECTION 1</a:t>
            </a:r>
          </a:p>
        </p:txBody>
      </p:sp>
      <p:sp>
        <p:nvSpPr>
          <p:cNvPr id="5" name="Rectangle 4"/>
          <p:cNvSpPr/>
          <p:nvPr/>
        </p:nvSpPr>
        <p:spPr>
          <a:xfrm>
            <a:off x="691474" y="1557830"/>
            <a:ext cx="1182350" cy="54000"/>
          </a:xfrm>
          <a:prstGeom prst="rect">
            <a:avLst/>
          </a:prstGeom>
          <a:solidFill>
            <a:srgbClr val="22B4FF"/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560463" y="6027003"/>
            <a:ext cx="606893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0D0100"/>
                </a:solidFill>
                <a:latin typeface="Raleway" charset="0"/>
                <a:ea typeface="Raleway" charset="0"/>
                <a:cs typeface="Raleway" charset="0"/>
              </a:rPr>
              <a:t>Toolkit</a:t>
            </a:r>
            <a:r>
              <a:rPr lang="en-US" sz="2000" dirty="0">
                <a:solidFill>
                  <a:srgbClr val="0D0100"/>
                </a:solidFill>
                <a:latin typeface="Raleway" charset="0"/>
                <a:ea typeface="Raleway" charset="0"/>
                <a:cs typeface="Raleway" charset="0"/>
              </a:rPr>
              <a:t>: </a:t>
            </a:r>
            <a:r>
              <a:rPr lang="en-US" sz="2000" dirty="0">
                <a:solidFill>
                  <a:srgbClr val="3E50B4"/>
                </a:solidFill>
                <a:latin typeface="Raleway" charset="0"/>
                <a:ea typeface="Raleway" charset="0"/>
                <a:cs typeface="Raleway" charset="0"/>
              </a:rPr>
              <a:t>PVSio-web (http://</a:t>
            </a:r>
            <a:r>
              <a:rPr lang="en-US" sz="2000" dirty="0" err="1">
                <a:solidFill>
                  <a:srgbClr val="3E50B4"/>
                </a:solidFill>
                <a:latin typeface="Raleway" charset="0"/>
                <a:ea typeface="Raleway" charset="0"/>
                <a:cs typeface="Raleway" charset="0"/>
              </a:rPr>
              <a:t>www.pvsioweb.org</a:t>
            </a:r>
            <a:r>
              <a:rPr lang="en-US" sz="2000" dirty="0">
                <a:solidFill>
                  <a:srgbClr val="3E50B4"/>
                </a:solidFill>
                <a:latin typeface="Raleway" charset="0"/>
                <a:ea typeface="Raleway" charset="0"/>
                <a:cs typeface="Raleway" charset="0"/>
              </a:rPr>
              <a:t>)</a:t>
            </a:r>
          </a:p>
          <a:p>
            <a:pPr algn="ctr"/>
            <a:endParaRPr lang="en-US" sz="2800" dirty="0">
              <a:latin typeface="Raleway" charset="0"/>
              <a:ea typeface="Raleway" charset="0"/>
              <a:cs typeface="Raleway" charset="0"/>
            </a:endParaRPr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1898075" y="1261611"/>
            <a:ext cx="1206601" cy="29137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400" dirty="0">
                <a:solidFill>
                  <a:schemeClr val="bg1"/>
                </a:solidFill>
                <a:latin typeface="Unica One" charset="0"/>
                <a:ea typeface="Unica One" charset="0"/>
                <a:cs typeface="Unica One" charset="0"/>
              </a:rPr>
              <a:t>SECTION 2</a:t>
            </a:r>
          </a:p>
        </p:txBody>
      </p:sp>
      <p:sp>
        <p:nvSpPr>
          <p:cNvPr id="21" name="Title 1"/>
          <p:cNvSpPr txBox="1">
            <a:spLocks/>
          </p:cNvSpPr>
          <p:nvPr/>
        </p:nvSpPr>
        <p:spPr>
          <a:xfrm>
            <a:off x="3147801" y="1260947"/>
            <a:ext cx="1206601" cy="29137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400" dirty="0">
                <a:solidFill>
                  <a:schemeClr val="bg1"/>
                </a:solidFill>
                <a:latin typeface="Unica One" charset="0"/>
                <a:ea typeface="Unica One" charset="0"/>
                <a:cs typeface="Unica One" charset="0"/>
              </a:rPr>
              <a:t>SECTION 3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43700" y="3065422"/>
            <a:ext cx="113267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latin typeface="Raleway" charset="0"/>
                <a:ea typeface="Raleway" charset="0"/>
                <a:cs typeface="Raleway" charset="0"/>
              </a:rPr>
              <a:t>“Computerized </a:t>
            </a:r>
            <a:r>
              <a:rPr lang="en-US" sz="2000" b="1" i="1" dirty="0">
                <a:latin typeface="Raleway" charset="0"/>
                <a:ea typeface="Raleway" charset="0"/>
                <a:cs typeface="Raleway" charset="0"/>
              </a:rPr>
              <a:t>prototypes</a:t>
            </a:r>
            <a:r>
              <a:rPr lang="en-US" sz="2000" i="1" dirty="0">
                <a:latin typeface="Raleway" charset="0"/>
                <a:ea typeface="Raleway" charset="0"/>
                <a:cs typeface="Raleway" charset="0"/>
              </a:rPr>
              <a:t> are especially valuable for </a:t>
            </a:r>
            <a:r>
              <a:rPr lang="en-US" sz="2000" b="1" i="1" dirty="0">
                <a:latin typeface="Raleway" charset="0"/>
                <a:ea typeface="Raleway" charset="0"/>
                <a:cs typeface="Raleway" charset="0"/>
              </a:rPr>
              <a:t>testing</a:t>
            </a:r>
            <a:r>
              <a:rPr lang="en-US" sz="2000" i="1" dirty="0">
                <a:latin typeface="Raleway" charset="0"/>
                <a:ea typeface="Raleway" charset="0"/>
                <a:cs typeface="Raleway" charset="0"/>
              </a:rPr>
              <a:t> </a:t>
            </a:r>
            <a:r>
              <a:rPr lang="en-US" sz="2000" b="1" i="1" dirty="0">
                <a:latin typeface="Raleway" charset="0"/>
                <a:ea typeface="Raleway" charset="0"/>
                <a:cs typeface="Raleway" charset="0"/>
              </a:rPr>
              <a:t>alternative</a:t>
            </a:r>
            <a:r>
              <a:rPr lang="en-US" sz="2000" i="1" dirty="0">
                <a:latin typeface="Raleway" charset="0"/>
                <a:ea typeface="Raleway" charset="0"/>
                <a:cs typeface="Raleway" charset="0"/>
              </a:rPr>
              <a:t> USER INTERFACE </a:t>
            </a:r>
            <a:r>
              <a:rPr lang="en-US" sz="2000" b="1" i="1" dirty="0">
                <a:latin typeface="Raleway" charset="0"/>
                <a:ea typeface="Raleway" charset="0"/>
                <a:cs typeface="Raleway" charset="0"/>
              </a:rPr>
              <a:t>designs</a:t>
            </a:r>
            <a:r>
              <a:rPr lang="en-US" sz="2000" i="1" dirty="0">
                <a:latin typeface="Raleway" charset="0"/>
                <a:ea typeface="Raleway" charset="0"/>
                <a:cs typeface="Raleway" charset="0"/>
              </a:rPr>
              <a:t> </a:t>
            </a:r>
            <a:r>
              <a:rPr lang="en-US" sz="2000" b="1" i="1" dirty="0">
                <a:latin typeface="Raleway" charset="0"/>
                <a:ea typeface="Raleway" charset="0"/>
                <a:cs typeface="Raleway" charset="0"/>
              </a:rPr>
              <a:t>prior</a:t>
            </a:r>
            <a:r>
              <a:rPr lang="en-US" sz="2000" i="1" dirty="0">
                <a:latin typeface="Raleway" charset="0"/>
                <a:ea typeface="Raleway" charset="0"/>
                <a:cs typeface="Raleway" charset="0"/>
              </a:rPr>
              <a:t> to the </a:t>
            </a:r>
            <a:r>
              <a:rPr lang="en-US" sz="2000" b="1" i="1" dirty="0">
                <a:latin typeface="Raleway" charset="0"/>
                <a:ea typeface="Raleway" charset="0"/>
                <a:cs typeface="Raleway" charset="0"/>
              </a:rPr>
              <a:t>production</a:t>
            </a:r>
            <a:r>
              <a:rPr lang="en-US" sz="2000" i="1" dirty="0">
                <a:latin typeface="Raleway" charset="0"/>
                <a:ea typeface="Raleway" charset="0"/>
                <a:cs typeface="Raleway" charset="0"/>
              </a:rPr>
              <a:t> of </a:t>
            </a:r>
            <a:r>
              <a:rPr lang="en-US" sz="2000" b="1" i="1" dirty="0">
                <a:latin typeface="Raleway" charset="0"/>
                <a:ea typeface="Raleway" charset="0"/>
                <a:cs typeface="Raleway" charset="0"/>
              </a:rPr>
              <a:t>operational</a:t>
            </a:r>
            <a:r>
              <a:rPr lang="en-US" sz="2000" i="1" dirty="0">
                <a:latin typeface="Raleway" charset="0"/>
                <a:ea typeface="Raleway" charset="0"/>
                <a:cs typeface="Raleway" charset="0"/>
              </a:rPr>
              <a:t> models.”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43700" y="3949836"/>
            <a:ext cx="1132673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2000" i="1" dirty="0">
                <a:latin typeface="Raleway" charset="0"/>
                <a:ea typeface="Raleway" charset="0"/>
                <a:cs typeface="Raleway" charset="0"/>
              </a:rPr>
              <a:t>“The </a:t>
            </a:r>
            <a:r>
              <a:rPr lang="en-US" sz="2000" b="1" i="1" dirty="0">
                <a:latin typeface="Raleway" charset="0"/>
                <a:ea typeface="Raleway" charset="0"/>
                <a:cs typeface="Raleway" charset="0"/>
              </a:rPr>
              <a:t>faster</a:t>
            </a:r>
            <a:r>
              <a:rPr lang="en-US" sz="2000" i="1" dirty="0">
                <a:latin typeface="Raleway" charset="0"/>
                <a:ea typeface="Raleway" charset="0"/>
                <a:cs typeface="Raleway" charset="0"/>
              </a:rPr>
              <a:t> that a </a:t>
            </a:r>
            <a:r>
              <a:rPr lang="en-US" sz="2000" b="1" i="1" dirty="0">
                <a:latin typeface="Raleway" charset="0"/>
                <a:ea typeface="Raleway" charset="0"/>
                <a:cs typeface="Raleway" charset="0"/>
              </a:rPr>
              <a:t>prototype</a:t>
            </a:r>
            <a:r>
              <a:rPr lang="en-US" sz="2000" i="1" dirty="0">
                <a:latin typeface="Raleway" charset="0"/>
                <a:ea typeface="Raleway" charset="0"/>
                <a:cs typeface="Raleway" charset="0"/>
              </a:rPr>
              <a:t> can be </a:t>
            </a:r>
            <a:r>
              <a:rPr lang="en-US" sz="2000" b="1" i="1" dirty="0">
                <a:latin typeface="Raleway" charset="0"/>
                <a:ea typeface="Raleway" charset="0"/>
                <a:cs typeface="Raleway" charset="0"/>
              </a:rPr>
              <a:t>created</a:t>
            </a:r>
            <a:r>
              <a:rPr lang="en-US" sz="2000" i="1" dirty="0">
                <a:latin typeface="Raleway" charset="0"/>
                <a:ea typeface="Raleway" charset="0"/>
                <a:cs typeface="Raleway" charset="0"/>
              </a:rPr>
              <a:t> and </a:t>
            </a:r>
            <a:r>
              <a:rPr lang="en-US" sz="2000" b="1" i="1" dirty="0">
                <a:latin typeface="Raleway" charset="0"/>
                <a:ea typeface="Raleway" charset="0"/>
                <a:cs typeface="Raleway" charset="0"/>
              </a:rPr>
              <a:t>modified</a:t>
            </a:r>
            <a:r>
              <a:rPr lang="en-US" sz="2000" i="1" dirty="0">
                <a:latin typeface="Raleway" charset="0"/>
                <a:ea typeface="Raleway" charset="0"/>
                <a:cs typeface="Raleway" charset="0"/>
              </a:rPr>
              <a:t>, the </a:t>
            </a:r>
            <a:r>
              <a:rPr lang="en-US" sz="2000" b="1" i="1" dirty="0">
                <a:latin typeface="Raleway" charset="0"/>
                <a:ea typeface="Raleway" charset="0"/>
                <a:cs typeface="Raleway" charset="0"/>
              </a:rPr>
              <a:t>more</a:t>
            </a:r>
            <a:r>
              <a:rPr lang="en-US" sz="2000" i="1" dirty="0">
                <a:latin typeface="Raleway" charset="0"/>
                <a:ea typeface="Raleway" charset="0"/>
                <a:cs typeface="Raleway" charset="0"/>
              </a:rPr>
              <a:t> </a:t>
            </a:r>
            <a:r>
              <a:rPr lang="en-US" sz="2000" b="1" i="1" dirty="0">
                <a:latin typeface="Raleway" charset="0"/>
                <a:ea typeface="Raleway" charset="0"/>
                <a:cs typeface="Raleway" charset="0"/>
              </a:rPr>
              <a:t>likely</a:t>
            </a:r>
            <a:r>
              <a:rPr lang="en-US" sz="2000" i="1" dirty="0">
                <a:latin typeface="Raleway" charset="0"/>
                <a:ea typeface="Raleway" charset="0"/>
                <a:cs typeface="Raleway" charset="0"/>
              </a:rPr>
              <a:t> it is that USER </a:t>
            </a:r>
            <a:r>
              <a:rPr lang="en-US" sz="2000" b="1" i="1" dirty="0">
                <a:latin typeface="Raleway" charset="0"/>
                <a:ea typeface="Raleway" charset="0"/>
                <a:cs typeface="Raleway" charset="0"/>
              </a:rPr>
              <a:t>test</a:t>
            </a:r>
            <a:r>
              <a:rPr lang="en-US" sz="2000" i="1" dirty="0">
                <a:latin typeface="Raleway" charset="0"/>
                <a:ea typeface="Raleway" charset="0"/>
                <a:cs typeface="Raleway" charset="0"/>
              </a:rPr>
              <a:t> </a:t>
            </a:r>
            <a:r>
              <a:rPr lang="en-US" sz="2000" b="1" i="1" dirty="0">
                <a:latin typeface="Raleway" charset="0"/>
                <a:ea typeface="Raleway" charset="0"/>
                <a:cs typeface="Raleway" charset="0"/>
              </a:rPr>
              <a:t>results</a:t>
            </a:r>
            <a:r>
              <a:rPr lang="en-US" sz="2000" i="1" dirty="0">
                <a:latin typeface="Raleway" charset="0"/>
                <a:ea typeface="Raleway" charset="0"/>
                <a:cs typeface="Raleway" charset="0"/>
              </a:rPr>
              <a:t> have a </a:t>
            </a:r>
            <a:r>
              <a:rPr lang="en-US" sz="2000" b="1" i="1" dirty="0">
                <a:latin typeface="Raleway" charset="0"/>
                <a:ea typeface="Raleway" charset="0"/>
                <a:cs typeface="Raleway" charset="0"/>
              </a:rPr>
              <a:t>real</a:t>
            </a:r>
            <a:r>
              <a:rPr lang="en-US" sz="2000" i="1" dirty="0">
                <a:latin typeface="Raleway" charset="0"/>
                <a:ea typeface="Raleway" charset="0"/>
                <a:cs typeface="Raleway" charset="0"/>
              </a:rPr>
              <a:t> </a:t>
            </a:r>
            <a:r>
              <a:rPr lang="en-US" sz="2000" b="1" i="1" dirty="0">
                <a:latin typeface="Raleway" charset="0"/>
                <a:ea typeface="Raleway" charset="0"/>
                <a:cs typeface="Raleway" charset="0"/>
              </a:rPr>
              <a:t>impact</a:t>
            </a:r>
            <a:r>
              <a:rPr lang="en-US" sz="2000" i="1" dirty="0">
                <a:latin typeface="Raleway" charset="0"/>
                <a:ea typeface="Raleway" charset="0"/>
                <a:cs typeface="Raleway" charset="0"/>
              </a:rPr>
              <a:t> on the product’s </a:t>
            </a:r>
            <a:r>
              <a:rPr lang="en-US" sz="2000" b="1" i="1" dirty="0">
                <a:latin typeface="Raleway" charset="0"/>
                <a:ea typeface="Raleway" charset="0"/>
                <a:cs typeface="Raleway" charset="0"/>
              </a:rPr>
              <a:t>design</a:t>
            </a:r>
            <a:r>
              <a:rPr lang="en-US" sz="2000" i="1" dirty="0">
                <a:latin typeface="Raleway" charset="0"/>
                <a:ea typeface="Raleway" charset="0"/>
                <a:cs typeface="Raleway" charset="0"/>
              </a:rPr>
              <a:t>. “</a:t>
            </a:r>
          </a:p>
          <a:p>
            <a:pPr>
              <a:defRPr/>
            </a:pPr>
            <a:endParaRPr lang="en-US" sz="2000" i="1" dirty="0">
              <a:latin typeface="Raleway" charset="0"/>
              <a:ea typeface="Raleway" charset="0"/>
              <a:cs typeface="Raleway" charset="0"/>
            </a:endParaRPr>
          </a:p>
          <a:p>
            <a:pPr>
              <a:defRPr/>
            </a:pPr>
            <a:r>
              <a:rPr lang="en-US" sz="2000" i="1" dirty="0">
                <a:latin typeface="Raleway" charset="0"/>
                <a:ea typeface="Raleway" charset="0"/>
                <a:cs typeface="Raleway" charset="0"/>
              </a:rPr>
              <a:t>“It is </a:t>
            </a:r>
            <a:r>
              <a:rPr lang="en-US" sz="2000" b="1" i="1" dirty="0">
                <a:latin typeface="Raleway" charset="0"/>
                <a:ea typeface="Raleway" charset="0"/>
                <a:cs typeface="Raleway" charset="0"/>
              </a:rPr>
              <a:t>useful</a:t>
            </a:r>
            <a:r>
              <a:rPr lang="en-US" sz="2000" i="1" dirty="0">
                <a:latin typeface="Raleway" charset="0"/>
                <a:ea typeface="Raleway" charset="0"/>
                <a:cs typeface="Raleway" charset="0"/>
              </a:rPr>
              <a:t> to employ </a:t>
            </a:r>
            <a:r>
              <a:rPr lang="en-US" sz="2000" b="1" i="1" dirty="0">
                <a:latin typeface="Raleway" charset="0"/>
                <a:ea typeface="Raleway" charset="0"/>
                <a:cs typeface="Raleway" charset="0"/>
              </a:rPr>
              <a:t>software</a:t>
            </a:r>
            <a:r>
              <a:rPr lang="en-US" sz="2000" i="1" dirty="0">
                <a:latin typeface="Raleway" charset="0"/>
                <a:ea typeface="Raleway" charset="0"/>
                <a:cs typeface="Raleway" charset="0"/>
              </a:rPr>
              <a:t> </a:t>
            </a:r>
            <a:r>
              <a:rPr lang="en-US" sz="2000" b="1" i="1" dirty="0">
                <a:latin typeface="Raleway" charset="0"/>
                <a:ea typeface="Raleway" charset="0"/>
                <a:cs typeface="Raleway" charset="0"/>
              </a:rPr>
              <a:t>tools</a:t>
            </a:r>
            <a:r>
              <a:rPr lang="en-US" sz="2000" i="1" dirty="0">
                <a:latin typeface="Raleway" charset="0"/>
                <a:ea typeface="Raleway" charset="0"/>
                <a:cs typeface="Raleway" charset="0"/>
              </a:rPr>
              <a:t> that </a:t>
            </a:r>
            <a:r>
              <a:rPr lang="en-US" sz="2000" b="1" i="1" dirty="0">
                <a:latin typeface="Raleway" charset="0"/>
                <a:ea typeface="Raleway" charset="0"/>
                <a:cs typeface="Raleway" charset="0"/>
              </a:rPr>
              <a:t>facilitate</a:t>
            </a:r>
            <a:r>
              <a:rPr lang="en-US" sz="2000" i="1" dirty="0">
                <a:latin typeface="Raleway" charset="0"/>
                <a:ea typeface="Raleway" charset="0"/>
                <a:cs typeface="Raleway" charset="0"/>
              </a:rPr>
              <a:t> </a:t>
            </a:r>
            <a:r>
              <a:rPr lang="en-US" sz="2000" b="1" i="1" dirty="0">
                <a:latin typeface="Raleway" charset="0"/>
                <a:ea typeface="Raleway" charset="0"/>
                <a:cs typeface="Raleway" charset="0"/>
              </a:rPr>
              <a:t>rapid</a:t>
            </a:r>
            <a:r>
              <a:rPr lang="en-US" sz="2000" i="1" dirty="0">
                <a:latin typeface="Raleway" charset="0"/>
                <a:ea typeface="Raleway" charset="0"/>
                <a:cs typeface="Raleway" charset="0"/>
              </a:rPr>
              <a:t> </a:t>
            </a:r>
            <a:r>
              <a:rPr lang="en-US" sz="2000" b="1" i="1" dirty="0">
                <a:latin typeface="Raleway" charset="0"/>
                <a:ea typeface="Raleway" charset="0"/>
                <a:cs typeface="Raleway" charset="0"/>
              </a:rPr>
              <a:t>prototyping</a:t>
            </a:r>
            <a:r>
              <a:rPr lang="en-US" sz="2000" i="1" dirty="0">
                <a:latin typeface="Raleway" charset="0"/>
                <a:ea typeface="Raleway" charset="0"/>
                <a:cs typeface="Raleway" charset="0"/>
              </a:rPr>
              <a:t> to allow </a:t>
            </a:r>
            <a:r>
              <a:rPr lang="en-US" sz="2000" b="1" i="1" dirty="0">
                <a:latin typeface="Raleway" charset="0"/>
                <a:ea typeface="Raleway" charset="0"/>
                <a:cs typeface="Raleway" charset="0"/>
              </a:rPr>
              <a:t>changes</a:t>
            </a:r>
            <a:r>
              <a:rPr lang="en-US" sz="2000" i="1" dirty="0">
                <a:latin typeface="Raleway" charset="0"/>
                <a:ea typeface="Raleway" charset="0"/>
                <a:cs typeface="Raleway" charset="0"/>
              </a:rPr>
              <a:t> at </a:t>
            </a:r>
            <a:r>
              <a:rPr lang="en-US" sz="2000" b="1" i="1" dirty="0">
                <a:latin typeface="Raleway" charset="0"/>
                <a:ea typeface="Raleway" charset="0"/>
                <a:cs typeface="Raleway" charset="0"/>
              </a:rPr>
              <a:t>low</a:t>
            </a:r>
            <a:r>
              <a:rPr lang="en-US" sz="2000" i="1" dirty="0">
                <a:latin typeface="Raleway" charset="0"/>
                <a:ea typeface="Raleway" charset="0"/>
                <a:cs typeface="Raleway" charset="0"/>
              </a:rPr>
              <a:t> </a:t>
            </a:r>
            <a:r>
              <a:rPr lang="en-US" sz="2000" b="1" i="1" dirty="0">
                <a:latin typeface="Raleway" charset="0"/>
                <a:ea typeface="Raleway" charset="0"/>
                <a:cs typeface="Raleway" charset="0"/>
              </a:rPr>
              <a:t>cost</a:t>
            </a:r>
            <a:r>
              <a:rPr lang="en-US" sz="2000" i="1" dirty="0">
                <a:latin typeface="Raleway" charset="0"/>
                <a:ea typeface="Raleway" charset="0"/>
                <a:cs typeface="Raleway" charset="0"/>
              </a:rPr>
              <a:t>.“</a:t>
            </a:r>
          </a:p>
        </p:txBody>
      </p:sp>
      <p:sp>
        <p:nvSpPr>
          <p:cNvPr id="25" name="Rectangle 24"/>
          <p:cNvSpPr/>
          <p:nvPr/>
        </p:nvSpPr>
        <p:spPr>
          <a:xfrm>
            <a:off x="7772410" y="5309586"/>
            <a:ext cx="411309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rgbClr val="0D0100"/>
                </a:solidFill>
                <a:latin typeface="Raleway" charset="0"/>
                <a:ea typeface="Raleway" charset="0"/>
                <a:cs typeface="Raleway" charset="0"/>
              </a:rPr>
              <a:t>Cited in</a:t>
            </a:r>
            <a:r>
              <a:rPr lang="en-US" sz="1200" b="1" i="1" dirty="0">
                <a:solidFill>
                  <a:srgbClr val="0D0100"/>
                </a:solidFill>
                <a:latin typeface="Raleway" charset="0"/>
                <a:ea typeface="Raleway" charset="0"/>
                <a:cs typeface="Raleway" charset="0"/>
              </a:rPr>
              <a:t>: </a:t>
            </a:r>
            <a:r>
              <a:rPr lang="is-IS" sz="1200" i="1" dirty="0">
                <a:latin typeface="Raleway" charset="0"/>
                <a:ea typeface="Raleway" charset="0"/>
                <a:cs typeface="Raleway" charset="0"/>
              </a:rPr>
              <a:t>BS EN 62366:2008</a:t>
            </a:r>
            <a:r>
              <a:rPr lang="en-US" sz="1200" i="1" dirty="0">
                <a:solidFill>
                  <a:srgbClr val="3E50B4"/>
                </a:solidFill>
                <a:latin typeface="Raleway" charset="0"/>
                <a:ea typeface="Raleway" charset="0"/>
                <a:cs typeface="Raleway" charset="0"/>
              </a:rPr>
              <a:t>  </a:t>
            </a:r>
            <a:r>
              <a:rPr lang="en-US" sz="1200" i="1" dirty="0">
                <a:latin typeface="Raleway" charset="0"/>
                <a:ea typeface="Raleway" charset="0"/>
                <a:cs typeface="Raleway" charset="0"/>
              </a:rPr>
              <a:t>— </a:t>
            </a:r>
            <a:r>
              <a:rPr lang="nb-NO" sz="1200" i="1" dirty="0">
                <a:latin typeface="Raleway" charset="0"/>
                <a:ea typeface="Raleway" charset="0"/>
                <a:cs typeface="Raleway" charset="0"/>
              </a:rPr>
              <a:t>ICS 11.040.01 </a:t>
            </a:r>
            <a:endParaRPr lang="en-US" sz="1200" i="1" dirty="0">
              <a:solidFill>
                <a:srgbClr val="3E50B4"/>
              </a:solidFill>
              <a:latin typeface="Raleway" charset="0"/>
              <a:ea typeface="Raleway" charset="0"/>
              <a:cs typeface="Raleway" charset="0"/>
            </a:endParaRPr>
          </a:p>
          <a:p>
            <a:pPr algn="ctr"/>
            <a:r>
              <a:rPr lang="en-US" sz="1200" i="1" dirty="0">
                <a:latin typeface="Raleway" charset="0"/>
                <a:ea typeface="Raleway" charset="0"/>
                <a:cs typeface="Raleway" charset="0"/>
              </a:rPr>
              <a:t>BRITISH STANDARD — Medical devices </a:t>
            </a:r>
          </a:p>
          <a:p>
            <a:pPr algn="ctr"/>
            <a:r>
              <a:rPr lang="en-US" sz="1200" i="1" dirty="0">
                <a:latin typeface="Raleway" charset="0"/>
                <a:ea typeface="Raleway" charset="0"/>
                <a:cs typeface="Raleway" charset="0"/>
              </a:rPr>
              <a:t>Application of usability engineering to medical devices</a:t>
            </a:r>
            <a:endParaRPr lang="nb-NO" sz="1200" i="1" dirty="0">
              <a:latin typeface="Raleway" charset="0"/>
              <a:ea typeface="Raleway" charset="0"/>
              <a:cs typeface="Raleway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26941" y="2162912"/>
            <a:ext cx="1136025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latin typeface="Raleway" charset="0"/>
                <a:ea typeface="Raleway" charset="0"/>
                <a:cs typeface="Raleway" charset="0"/>
              </a:rPr>
              <a:t>“USER INTERFACE </a:t>
            </a:r>
            <a:r>
              <a:rPr lang="en-US" sz="2000" b="1" i="1" dirty="0">
                <a:latin typeface="Raleway" charset="0"/>
                <a:ea typeface="Raleway" charset="0"/>
                <a:cs typeface="Raleway" charset="0"/>
              </a:rPr>
              <a:t>prototype</a:t>
            </a:r>
            <a:r>
              <a:rPr lang="en-US" sz="2000" i="1" dirty="0">
                <a:latin typeface="Raleway" charset="0"/>
                <a:ea typeface="Raleway" charset="0"/>
                <a:cs typeface="Raleway" charset="0"/>
              </a:rPr>
              <a:t> - </a:t>
            </a:r>
            <a:r>
              <a:rPr lang="en-US" sz="2000" b="1" i="1" dirty="0">
                <a:latin typeface="Raleway" charset="0"/>
                <a:ea typeface="Raleway" charset="0"/>
                <a:cs typeface="Raleway" charset="0"/>
              </a:rPr>
              <a:t>Functional</a:t>
            </a:r>
            <a:r>
              <a:rPr lang="en-US" sz="2000" i="1" dirty="0">
                <a:latin typeface="Raleway" charset="0"/>
                <a:ea typeface="Raleway" charset="0"/>
                <a:cs typeface="Raleway" charset="0"/>
              </a:rPr>
              <a:t>, computer-based </a:t>
            </a:r>
            <a:r>
              <a:rPr lang="en-US" sz="2000" b="1" i="1" dirty="0">
                <a:latin typeface="Raleway" charset="0"/>
                <a:ea typeface="Raleway" charset="0"/>
                <a:cs typeface="Raleway" charset="0"/>
              </a:rPr>
              <a:t>simulation</a:t>
            </a:r>
            <a:r>
              <a:rPr lang="en-US" sz="2000" i="1" dirty="0">
                <a:latin typeface="Raleway" charset="0"/>
                <a:ea typeface="Raleway" charset="0"/>
                <a:cs typeface="Raleway" charset="0"/>
              </a:rPr>
              <a:t> of the </a:t>
            </a:r>
            <a:r>
              <a:rPr lang="en-US" sz="2000" b="1" i="1" dirty="0">
                <a:latin typeface="Raleway" charset="0"/>
                <a:ea typeface="Raleway" charset="0"/>
                <a:cs typeface="Raleway" charset="0"/>
              </a:rPr>
              <a:t>USER</a:t>
            </a:r>
            <a:r>
              <a:rPr lang="en-US" sz="2000" i="1" dirty="0">
                <a:latin typeface="Raleway" charset="0"/>
                <a:ea typeface="Raleway" charset="0"/>
                <a:cs typeface="Raleway" charset="0"/>
              </a:rPr>
              <a:t> </a:t>
            </a:r>
            <a:r>
              <a:rPr lang="en-US" sz="2000" b="1" i="1" dirty="0">
                <a:latin typeface="Raleway" charset="0"/>
                <a:ea typeface="Raleway" charset="0"/>
                <a:cs typeface="Raleway" charset="0"/>
              </a:rPr>
              <a:t>INTERFACE</a:t>
            </a:r>
            <a:r>
              <a:rPr lang="en-US" sz="2000" i="1" dirty="0">
                <a:latin typeface="Raleway" charset="0"/>
                <a:ea typeface="Raleway" charset="0"/>
                <a:cs typeface="Raleway" charset="0"/>
              </a:rPr>
              <a:t> that </a:t>
            </a:r>
            <a:r>
              <a:rPr lang="en-US" sz="2000" b="1" i="1" dirty="0">
                <a:latin typeface="Raleway" charset="0"/>
                <a:ea typeface="Raleway" charset="0"/>
                <a:cs typeface="Raleway" charset="0"/>
              </a:rPr>
              <a:t>enables</a:t>
            </a:r>
            <a:r>
              <a:rPr lang="en-US" sz="2000" i="1" dirty="0">
                <a:latin typeface="Raleway" charset="0"/>
                <a:ea typeface="Raleway" charset="0"/>
                <a:cs typeface="Raleway" charset="0"/>
              </a:rPr>
              <a:t> representative USERS to </a:t>
            </a:r>
            <a:r>
              <a:rPr lang="en-US" sz="2000" b="1" i="1" dirty="0">
                <a:latin typeface="Raleway" charset="0"/>
                <a:ea typeface="Raleway" charset="0"/>
                <a:cs typeface="Raleway" charset="0"/>
              </a:rPr>
              <a:t>perform</a:t>
            </a:r>
            <a:r>
              <a:rPr lang="en-US" sz="2000" i="1" dirty="0">
                <a:latin typeface="Raleway" charset="0"/>
                <a:ea typeface="Raleway" charset="0"/>
                <a:cs typeface="Raleway" charset="0"/>
              </a:rPr>
              <a:t> </a:t>
            </a:r>
            <a:r>
              <a:rPr lang="en-US" sz="2000" b="1" i="1" dirty="0">
                <a:latin typeface="Raleway" charset="0"/>
                <a:ea typeface="Raleway" charset="0"/>
                <a:cs typeface="Raleway" charset="0"/>
              </a:rPr>
              <a:t>realistic</a:t>
            </a:r>
            <a:r>
              <a:rPr lang="en-US" sz="2000" i="1" dirty="0">
                <a:latin typeface="Raleway" charset="0"/>
                <a:ea typeface="Raleway" charset="0"/>
                <a:cs typeface="Raleway" charset="0"/>
              </a:rPr>
              <a:t> </a:t>
            </a:r>
            <a:r>
              <a:rPr lang="en-US" sz="2000" b="1" i="1" dirty="0">
                <a:latin typeface="Raleway" charset="0"/>
                <a:ea typeface="Raleway" charset="0"/>
                <a:cs typeface="Raleway" charset="0"/>
              </a:rPr>
              <a:t>tasks</a:t>
            </a:r>
            <a:r>
              <a:rPr lang="en-US" sz="2000" i="1" dirty="0">
                <a:latin typeface="Raleway" charset="0"/>
                <a:ea typeface="Raleway" charset="0"/>
                <a:cs typeface="Raleway" charset="0"/>
              </a:rPr>
              <a:t> “</a:t>
            </a:r>
          </a:p>
          <a:p>
            <a:endParaRPr lang="en-US" sz="1000" i="1" dirty="0">
              <a:latin typeface="Raleway" charset="0"/>
              <a:ea typeface="Raleway" charset="0"/>
              <a:cs typeface="Raleway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6601106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1"/>
            <a:ext cx="12192000" cy="360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455A63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360000"/>
            <a:ext cx="12192000" cy="1206947"/>
          </a:xfrm>
          <a:prstGeom prst="rect">
            <a:avLst/>
          </a:prstGeom>
          <a:solidFill>
            <a:srgbClr val="607D8B"/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607D8B"/>
              </a:solidFill>
            </a:endParaRPr>
          </a:p>
        </p:txBody>
      </p:sp>
      <p:sp>
        <p:nvSpPr>
          <p:cNvPr id="75" name="Title 1"/>
          <p:cNvSpPr txBox="1">
            <a:spLocks/>
          </p:cNvSpPr>
          <p:nvPr/>
        </p:nvSpPr>
        <p:spPr>
          <a:xfrm>
            <a:off x="526941" y="573317"/>
            <a:ext cx="3842597" cy="47753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rPr>
              <a:t>Problems &amp; Challenges</a:t>
            </a:r>
          </a:p>
        </p:txBody>
      </p:sp>
      <p:sp>
        <p:nvSpPr>
          <p:cNvPr id="76" name="Title 1"/>
          <p:cNvSpPr txBox="1">
            <a:spLocks/>
          </p:cNvSpPr>
          <p:nvPr/>
        </p:nvSpPr>
        <p:spPr>
          <a:xfrm>
            <a:off x="560463" y="57223"/>
            <a:ext cx="3809075" cy="3027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José Carlos Brandão (a71223@alunos.uminho.pt)</a:t>
            </a:r>
          </a:p>
        </p:txBody>
      </p:sp>
      <p:sp>
        <p:nvSpPr>
          <p:cNvPr id="77" name="Title 1"/>
          <p:cNvSpPr txBox="1">
            <a:spLocks/>
          </p:cNvSpPr>
          <p:nvPr/>
        </p:nvSpPr>
        <p:spPr>
          <a:xfrm>
            <a:off x="8051999" y="57223"/>
            <a:ext cx="4113234" cy="3027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MSc Pre-dissertation in Computer Science PVSio-web </a:t>
            </a:r>
          </a:p>
        </p:txBody>
      </p:sp>
      <p:sp>
        <p:nvSpPr>
          <p:cNvPr id="79" name="Oval 78"/>
          <p:cNvSpPr>
            <a:spLocks/>
          </p:cNvSpPr>
          <p:nvPr/>
        </p:nvSpPr>
        <p:spPr>
          <a:xfrm>
            <a:off x="10987745" y="1260947"/>
            <a:ext cx="720000" cy="720000"/>
          </a:xfrm>
          <a:prstGeom prst="ellipse">
            <a:avLst/>
          </a:prstGeom>
          <a:solidFill>
            <a:srgbClr val="23B4FF"/>
          </a:solidFill>
          <a:ln>
            <a:noFill/>
          </a:ln>
          <a:effectLst>
            <a:outerShdw blurRad="38100" dist="12700" dir="54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Raleway" charset="0"/>
                <a:ea typeface="Raleway" charset="0"/>
                <a:cs typeface="Raleway" charset="0"/>
              </a:rPr>
              <a:t>6</a:t>
            </a:r>
          </a:p>
        </p:txBody>
      </p:sp>
      <p:sp>
        <p:nvSpPr>
          <p:cNvPr id="19" name="Rectangle 18"/>
          <p:cNvSpPr/>
          <p:nvPr/>
        </p:nvSpPr>
        <p:spPr>
          <a:xfrm>
            <a:off x="532361" y="2881893"/>
            <a:ext cx="11337392" cy="27699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pt-PT" sz="2400" b="1" dirty="0">
                <a:latin typeface="Raleway" charset="0"/>
                <a:ea typeface="Raleway" charset="0"/>
                <a:cs typeface="Raleway" charset="0"/>
              </a:rPr>
              <a:t>2D</a:t>
            </a:r>
            <a:r>
              <a:rPr lang="pt-PT" sz="2400" dirty="0">
                <a:latin typeface="Raleway" charset="0"/>
                <a:ea typeface="Raleway" charset="0"/>
                <a:cs typeface="Raleway" charset="0"/>
              </a:rPr>
              <a:t> </a:t>
            </a:r>
            <a:r>
              <a:rPr lang="pt-PT" sz="2400" dirty="0" err="1">
                <a:latin typeface="Raleway" charset="0"/>
                <a:ea typeface="Raleway" charset="0"/>
                <a:cs typeface="Raleway" charset="0"/>
              </a:rPr>
              <a:t>Prototypes</a:t>
            </a:r>
            <a:r>
              <a:rPr lang="pt-PT" sz="2400" dirty="0">
                <a:latin typeface="Raleway" charset="0"/>
                <a:ea typeface="Raleway" charset="0"/>
                <a:cs typeface="Raleway" charset="0"/>
              </a:rPr>
              <a:t> (</a:t>
            </a:r>
            <a:r>
              <a:rPr lang="pt-PT" sz="2400" b="1" dirty="0" err="1">
                <a:latin typeface="Raleway" charset="0"/>
                <a:ea typeface="Raleway" charset="0"/>
                <a:cs typeface="Raleway" charset="0"/>
              </a:rPr>
              <a:t>Low</a:t>
            </a:r>
            <a:r>
              <a:rPr lang="pt-PT" sz="2400" b="1" dirty="0">
                <a:latin typeface="Raleway" charset="0"/>
                <a:ea typeface="Raleway" charset="0"/>
                <a:cs typeface="Raleway" charset="0"/>
              </a:rPr>
              <a:t> </a:t>
            </a:r>
            <a:r>
              <a:rPr lang="pt-PT" sz="2400" b="1" dirty="0" err="1">
                <a:latin typeface="Raleway" charset="0"/>
                <a:ea typeface="Raleway" charset="0"/>
                <a:cs typeface="Raleway" charset="0"/>
              </a:rPr>
              <a:t>Fidelity</a:t>
            </a:r>
            <a:r>
              <a:rPr lang="pt-PT" sz="2400" dirty="0">
                <a:latin typeface="Raleway" charset="0"/>
                <a:ea typeface="Raleway" charset="0"/>
                <a:cs typeface="Raleway" charset="0"/>
              </a:rPr>
              <a:t>)  </a:t>
            </a:r>
            <a:r>
              <a:rPr lang="pt-PT" sz="2400" b="1" i="1" dirty="0" err="1">
                <a:latin typeface="Raleway" charset="0"/>
                <a:ea typeface="Raleway" charset="0"/>
                <a:cs typeface="Raleway" charset="0"/>
              </a:rPr>
              <a:t>vs</a:t>
            </a:r>
            <a:r>
              <a:rPr lang="pt-PT" sz="2400" i="1" dirty="0">
                <a:latin typeface="Raleway" charset="0"/>
                <a:ea typeface="Raleway" charset="0"/>
                <a:cs typeface="Raleway" charset="0"/>
              </a:rPr>
              <a:t> </a:t>
            </a:r>
            <a:r>
              <a:rPr lang="pt-PT" sz="2400" dirty="0">
                <a:latin typeface="Raleway" charset="0"/>
                <a:ea typeface="Raleway" charset="0"/>
                <a:cs typeface="Raleway" charset="0"/>
              </a:rPr>
              <a:t>  </a:t>
            </a:r>
            <a:r>
              <a:rPr lang="pt-PT" sz="2400" b="1" dirty="0">
                <a:latin typeface="Raleway" charset="0"/>
                <a:ea typeface="Raleway" charset="0"/>
                <a:cs typeface="Raleway" charset="0"/>
              </a:rPr>
              <a:t>3D</a:t>
            </a:r>
            <a:r>
              <a:rPr lang="pt-PT" sz="2400" dirty="0">
                <a:latin typeface="Raleway" charset="0"/>
                <a:ea typeface="Raleway" charset="0"/>
                <a:cs typeface="Raleway" charset="0"/>
              </a:rPr>
              <a:t> </a:t>
            </a:r>
            <a:r>
              <a:rPr lang="pt-PT" sz="2400" dirty="0" err="1">
                <a:latin typeface="Raleway" charset="0"/>
                <a:ea typeface="Raleway" charset="0"/>
                <a:cs typeface="Raleway" charset="0"/>
              </a:rPr>
              <a:t>Prototypes</a:t>
            </a:r>
            <a:r>
              <a:rPr lang="pt-PT" sz="2400" dirty="0">
                <a:latin typeface="Raleway" charset="0"/>
                <a:ea typeface="Raleway" charset="0"/>
                <a:cs typeface="Raleway" charset="0"/>
              </a:rPr>
              <a:t> (</a:t>
            </a:r>
            <a:r>
              <a:rPr lang="pt-PT" sz="2400" b="1" dirty="0" err="1">
                <a:latin typeface="Raleway" charset="0"/>
                <a:ea typeface="Raleway" charset="0"/>
                <a:cs typeface="Raleway" charset="0"/>
              </a:rPr>
              <a:t>High</a:t>
            </a:r>
            <a:r>
              <a:rPr lang="pt-PT" sz="2400" b="1" dirty="0">
                <a:latin typeface="Raleway" charset="0"/>
                <a:ea typeface="Raleway" charset="0"/>
                <a:cs typeface="Raleway" charset="0"/>
              </a:rPr>
              <a:t> </a:t>
            </a:r>
            <a:r>
              <a:rPr lang="pt-PT" sz="2400" b="1" dirty="0" err="1">
                <a:latin typeface="Raleway" charset="0"/>
                <a:ea typeface="Raleway" charset="0"/>
                <a:cs typeface="Raleway" charset="0"/>
              </a:rPr>
              <a:t>Fidelity</a:t>
            </a:r>
            <a:r>
              <a:rPr lang="pt-PT" sz="2400" dirty="0">
                <a:latin typeface="Raleway" charset="0"/>
                <a:ea typeface="Raleway" charset="0"/>
                <a:cs typeface="Raleway" charset="0"/>
              </a:rPr>
              <a:t>)</a:t>
            </a:r>
          </a:p>
          <a:p>
            <a:pPr marL="1257300" lvl="2" indent="-342900">
              <a:lnSpc>
                <a:spcPct val="150000"/>
              </a:lnSpc>
              <a:buFont typeface="Wingdings" charset="2"/>
              <a:buChar char="Ø"/>
            </a:pPr>
            <a:r>
              <a:rPr lang="pt-PT" sz="2000" b="1" dirty="0" err="1">
                <a:latin typeface="Raleway" charset="0"/>
                <a:ea typeface="Raleway" charset="0"/>
                <a:cs typeface="Raleway" charset="0"/>
              </a:rPr>
              <a:t>Faster</a:t>
            </a:r>
            <a:r>
              <a:rPr lang="pt-PT" sz="2000" dirty="0">
                <a:latin typeface="Raleway" charset="0"/>
                <a:ea typeface="Raleway" charset="0"/>
                <a:cs typeface="Raleway" charset="0"/>
              </a:rPr>
              <a:t> (runs </a:t>
            </a:r>
            <a:r>
              <a:rPr lang="pt-PT" sz="2000" dirty="0" err="1">
                <a:latin typeface="Raleway" charset="0"/>
                <a:ea typeface="Raleway" charset="0"/>
                <a:cs typeface="Raleway" charset="0"/>
              </a:rPr>
              <a:t>on</a:t>
            </a:r>
            <a:r>
              <a:rPr lang="pt-PT" sz="2000" dirty="0">
                <a:latin typeface="Raleway" charset="0"/>
                <a:ea typeface="Raleway" charset="0"/>
                <a:cs typeface="Raleway" charset="0"/>
              </a:rPr>
              <a:t> </a:t>
            </a:r>
            <a:r>
              <a:rPr lang="pt-PT" sz="2000" dirty="0" err="1">
                <a:latin typeface="Raleway" charset="0"/>
                <a:ea typeface="Raleway" charset="0"/>
                <a:cs typeface="Raleway" charset="0"/>
              </a:rPr>
              <a:t>any</a:t>
            </a:r>
            <a:r>
              <a:rPr lang="pt-PT" sz="2000" dirty="0">
                <a:latin typeface="Raleway" charset="0"/>
                <a:ea typeface="Raleway" charset="0"/>
                <a:cs typeface="Raleway" charset="0"/>
              </a:rPr>
              <a:t> browser/</a:t>
            </a:r>
            <a:r>
              <a:rPr lang="pt-PT" sz="2000" dirty="0" err="1">
                <a:latin typeface="Raleway" charset="0"/>
                <a:ea typeface="Raleway" charset="0"/>
                <a:cs typeface="Raleway" charset="0"/>
              </a:rPr>
              <a:t>device</a:t>
            </a:r>
            <a:r>
              <a:rPr lang="pt-PT" sz="2000" dirty="0">
                <a:latin typeface="Raleway" charset="0"/>
                <a:ea typeface="Raleway" charset="0"/>
                <a:cs typeface="Raleway" charset="0"/>
              </a:rPr>
              <a:t>) </a:t>
            </a:r>
          </a:p>
          <a:p>
            <a:pPr marL="1257300" lvl="2" indent="-342900">
              <a:lnSpc>
                <a:spcPct val="150000"/>
              </a:lnSpc>
              <a:buFont typeface="Wingdings" charset="2"/>
              <a:buChar char="Ø"/>
            </a:pPr>
            <a:r>
              <a:rPr lang="pt-PT" sz="2000" b="1" dirty="0" err="1">
                <a:latin typeface="Raleway" charset="0"/>
                <a:ea typeface="Raleway" charset="0"/>
                <a:cs typeface="Raleway" charset="0"/>
              </a:rPr>
              <a:t>Less</a:t>
            </a:r>
            <a:r>
              <a:rPr lang="pt-PT" sz="2000" dirty="0">
                <a:latin typeface="Raleway" charset="0"/>
                <a:ea typeface="Raleway" charset="0"/>
                <a:cs typeface="Raleway" charset="0"/>
              </a:rPr>
              <a:t> </a:t>
            </a:r>
            <a:r>
              <a:rPr lang="pt-PT" sz="2000" b="1" dirty="0" err="1">
                <a:latin typeface="Raleway" charset="0"/>
                <a:ea typeface="Raleway" charset="0"/>
                <a:cs typeface="Raleway" charset="0"/>
              </a:rPr>
              <a:t>resources</a:t>
            </a:r>
            <a:r>
              <a:rPr lang="pt-PT" sz="2000" dirty="0">
                <a:latin typeface="Raleway" charset="0"/>
                <a:ea typeface="Raleway" charset="0"/>
                <a:cs typeface="Raleway" charset="0"/>
              </a:rPr>
              <a:t> (i.e. smaller</a:t>
            </a:r>
            <a:r>
              <a:rPr lang="pt-PT" sz="2000" b="1" dirty="0"/>
              <a:t> </a:t>
            </a:r>
            <a:r>
              <a:rPr lang="pt-PT" sz="2000" dirty="0" err="1">
                <a:latin typeface="Raleway" charset="0"/>
                <a:ea typeface="Raleway" charset="0"/>
                <a:cs typeface="Raleway" charset="0"/>
              </a:rPr>
              <a:t>libraries</a:t>
            </a:r>
            <a:r>
              <a:rPr lang="pt-PT" sz="2000" dirty="0">
                <a:latin typeface="Raleway" charset="0"/>
                <a:ea typeface="Raleway" charset="0"/>
                <a:cs typeface="Raleway" charset="0"/>
              </a:rPr>
              <a:t>) </a:t>
            </a:r>
          </a:p>
          <a:p>
            <a:pPr marL="1257300" lvl="2" indent="-342900">
              <a:lnSpc>
                <a:spcPct val="150000"/>
              </a:lnSpc>
              <a:buFont typeface="Wingdings" charset="2"/>
              <a:buChar char="Ø"/>
            </a:pPr>
            <a:r>
              <a:rPr lang="pt-PT" sz="2000" b="1" dirty="0">
                <a:latin typeface="Raleway" charset="0"/>
                <a:ea typeface="Raleway" charset="0"/>
                <a:cs typeface="Raleway" charset="0"/>
              </a:rPr>
              <a:t>3D</a:t>
            </a:r>
            <a:r>
              <a:rPr lang="pt-PT" sz="2000" dirty="0">
                <a:latin typeface="Raleway" charset="0"/>
                <a:ea typeface="Raleway" charset="0"/>
                <a:cs typeface="Raleway" charset="0"/>
              </a:rPr>
              <a:t> </a:t>
            </a:r>
            <a:r>
              <a:rPr lang="pt-PT" sz="2000" b="1" dirty="0">
                <a:latin typeface="Raleway" charset="0"/>
                <a:ea typeface="Raleway" charset="0"/>
                <a:cs typeface="Raleway" charset="0"/>
              </a:rPr>
              <a:t>visual</a:t>
            </a:r>
            <a:r>
              <a:rPr lang="pt-PT" sz="2000" dirty="0">
                <a:latin typeface="Raleway" charset="0"/>
                <a:ea typeface="Raleway" charset="0"/>
                <a:cs typeface="Raleway" charset="0"/>
              </a:rPr>
              <a:t> aspects can </a:t>
            </a:r>
            <a:r>
              <a:rPr lang="pt-PT" sz="2000" dirty="0" err="1">
                <a:latin typeface="Raleway" charset="0"/>
                <a:ea typeface="Raleway" charset="0"/>
                <a:cs typeface="Raleway" charset="0"/>
              </a:rPr>
              <a:t>be</a:t>
            </a:r>
            <a:r>
              <a:rPr lang="pt-PT" sz="2000" dirty="0">
                <a:latin typeface="Raleway" charset="0"/>
                <a:ea typeface="Raleway" charset="0"/>
                <a:cs typeface="Raleway" charset="0"/>
              </a:rPr>
              <a:t> </a:t>
            </a:r>
            <a:r>
              <a:rPr lang="pt-PT" sz="2000" dirty="0" err="1">
                <a:latin typeface="Raleway" charset="0"/>
                <a:ea typeface="Raleway" charset="0"/>
                <a:cs typeface="Raleway" charset="0"/>
              </a:rPr>
              <a:t>achieved</a:t>
            </a:r>
            <a:endParaRPr lang="pt-PT" sz="2000" dirty="0">
              <a:latin typeface="Raleway" charset="0"/>
              <a:ea typeface="Raleway" charset="0"/>
              <a:cs typeface="Raleway" charset="0"/>
            </a:endParaRPr>
          </a:p>
          <a:p>
            <a:pPr marL="1257300" lvl="2" indent="-342900">
              <a:lnSpc>
                <a:spcPct val="150000"/>
              </a:lnSpc>
              <a:buFont typeface="Wingdings" charset="2"/>
              <a:buChar char="Ø"/>
            </a:pPr>
            <a:r>
              <a:rPr lang="pt-PT" sz="2000" b="1" dirty="0">
                <a:latin typeface="Raleway" charset="0"/>
                <a:ea typeface="Raleway" charset="0"/>
                <a:cs typeface="Raleway" charset="0"/>
              </a:rPr>
              <a:t>Smaller</a:t>
            </a:r>
            <a:r>
              <a:rPr lang="pt-PT" sz="2000" dirty="0">
                <a:latin typeface="Raleway" charset="0"/>
                <a:ea typeface="Raleway" charset="0"/>
                <a:cs typeface="Raleway" charset="0"/>
              </a:rPr>
              <a:t> </a:t>
            </a:r>
            <a:r>
              <a:rPr lang="pt-PT" sz="2000" dirty="0" err="1">
                <a:latin typeface="Raleway" charset="0"/>
                <a:ea typeface="Raleway" charset="0"/>
                <a:cs typeface="Raleway" charset="0"/>
              </a:rPr>
              <a:t>and</a:t>
            </a:r>
            <a:r>
              <a:rPr lang="pt-PT" sz="2000" dirty="0">
                <a:latin typeface="Raleway" charset="0"/>
                <a:ea typeface="Raleway" charset="0"/>
                <a:cs typeface="Raleway" charset="0"/>
              </a:rPr>
              <a:t> more </a:t>
            </a:r>
            <a:r>
              <a:rPr lang="pt-PT" sz="2000" b="1" dirty="0" err="1">
                <a:latin typeface="Raleway" charset="0"/>
                <a:ea typeface="Raleway" charset="0"/>
                <a:cs typeface="Raleway" charset="0"/>
              </a:rPr>
              <a:t>readable</a:t>
            </a:r>
            <a:r>
              <a:rPr lang="pt-PT" sz="2000" dirty="0">
                <a:latin typeface="Raleway" charset="0"/>
                <a:ea typeface="Raleway" charset="0"/>
                <a:cs typeface="Raleway" charset="0"/>
              </a:rPr>
              <a:t> </a:t>
            </a:r>
            <a:r>
              <a:rPr lang="pt-PT" sz="2000" b="1" dirty="0" err="1">
                <a:latin typeface="Raleway" charset="0"/>
                <a:ea typeface="Raleway" charset="0"/>
                <a:cs typeface="Raleway" charset="0"/>
              </a:rPr>
              <a:t>code</a:t>
            </a:r>
            <a:endParaRPr lang="pt-PT" sz="2000" b="1" dirty="0">
              <a:latin typeface="Raleway" charset="0"/>
              <a:ea typeface="Raleway" charset="0"/>
              <a:cs typeface="Raleway" charset="0"/>
            </a:endParaRPr>
          </a:p>
          <a:p>
            <a:pPr marL="1257300" lvl="2" indent="-342900">
              <a:lnSpc>
                <a:spcPct val="150000"/>
              </a:lnSpc>
              <a:buFont typeface="Wingdings" charset="2"/>
              <a:buChar char="Ø"/>
            </a:pPr>
            <a:r>
              <a:rPr lang="pt-PT" sz="2000" b="1" dirty="0" err="1">
                <a:latin typeface="Raleway" charset="0"/>
                <a:ea typeface="Raleway" charset="0"/>
                <a:cs typeface="Raleway" charset="0"/>
              </a:rPr>
              <a:t>Cheaper</a:t>
            </a:r>
            <a:endParaRPr lang="en-US" sz="2000" b="1" dirty="0">
              <a:latin typeface="Raleway" charset="0"/>
              <a:ea typeface="Raleway" charset="0"/>
              <a:cs typeface="Raleway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60463" y="5898078"/>
            <a:ext cx="1128118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pt-PT" sz="2400" b="1" dirty="0" err="1">
                <a:latin typeface="Raleway" charset="0"/>
                <a:ea typeface="Raleway" charset="0"/>
                <a:cs typeface="Raleway" charset="0"/>
              </a:rPr>
              <a:t>Main</a:t>
            </a:r>
            <a:r>
              <a:rPr lang="pt-PT" sz="2400" b="1" dirty="0">
                <a:latin typeface="Raleway" charset="0"/>
                <a:ea typeface="Raleway" charset="0"/>
                <a:cs typeface="Raleway" charset="0"/>
              </a:rPr>
              <a:t> </a:t>
            </a:r>
            <a:r>
              <a:rPr lang="pt-PT" sz="2400" b="1" dirty="0" err="1">
                <a:latin typeface="Raleway" charset="0"/>
                <a:ea typeface="Raleway" charset="0"/>
                <a:cs typeface="Raleway" charset="0"/>
              </a:rPr>
              <a:t>Goal</a:t>
            </a:r>
            <a:r>
              <a:rPr lang="pt-PT" sz="2400" b="1" dirty="0">
                <a:latin typeface="Raleway" charset="0"/>
                <a:ea typeface="Raleway" charset="0"/>
                <a:cs typeface="Raleway" charset="0"/>
              </a:rPr>
              <a:t> </a:t>
            </a:r>
            <a:r>
              <a:rPr lang="mr-IN" sz="2400" dirty="0">
                <a:latin typeface="Raleway" charset="0"/>
                <a:ea typeface="Raleway" charset="0"/>
                <a:cs typeface="Raleway" charset="0"/>
              </a:rPr>
              <a:t>–</a:t>
            </a:r>
            <a:r>
              <a:rPr lang="pt-PT" sz="2400" dirty="0">
                <a:latin typeface="Raleway" charset="0"/>
                <a:ea typeface="Raleway" charset="0"/>
                <a:cs typeface="Raleway" charset="0"/>
              </a:rPr>
              <a:t> </a:t>
            </a:r>
            <a:r>
              <a:rPr lang="pt-PT" sz="2400" dirty="0" err="1">
                <a:latin typeface="Raleway" charset="0"/>
                <a:ea typeface="Raleway" charset="0"/>
                <a:cs typeface="Raleway" charset="0"/>
              </a:rPr>
              <a:t>Prototype</a:t>
            </a:r>
            <a:r>
              <a:rPr lang="pt-PT" sz="2400" dirty="0">
                <a:latin typeface="Raleway" charset="0"/>
                <a:ea typeface="Raleway" charset="0"/>
                <a:cs typeface="Raleway" charset="0"/>
              </a:rPr>
              <a:t> “</a:t>
            </a:r>
            <a:r>
              <a:rPr lang="en-US" sz="2400" dirty="0">
                <a:latin typeface="Raleway" charset="0"/>
                <a:ea typeface="Raleway" charset="0"/>
                <a:cs typeface="Raleway" charset="0"/>
              </a:rPr>
              <a:t>Having someone </a:t>
            </a:r>
            <a:r>
              <a:rPr lang="en-US" sz="2400" b="1" dirty="0">
                <a:latin typeface="Raleway" charset="0"/>
                <a:ea typeface="Raleway" charset="0"/>
                <a:cs typeface="Raleway" charset="0"/>
              </a:rPr>
              <a:t>driving</a:t>
            </a:r>
            <a:r>
              <a:rPr lang="en-US" sz="2400" dirty="0">
                <a:latin typeface="Raleway" charset="0"/>
                <a:ea typeface="Raleway" charset="0"/>
                <a:cs typeface="Raleway" charset="0"/>
              </a:rPr>
              <a:t> in a </a:t>
            </a:r>
            <a:r>
              <a:rPr lang="en-US" sz="2400" b="1" dirty="0">
                <a:latin typeface="Raleway" charset="0"/>
                <a:ea typeface="Raleway" charset="0"/>
                <a:cs typeface="Raleway" charset="0"/>
              </a:rPr>
              <a:t>road</a:t>
            </a:r>
            <a:r>
              <a:rPr lang="en-US" sz="2400" dirty="0">
                <a:latin typeface="Raleway" charset="0"/>
                <a:ea typeface="Raleway" charset="0"/>
                <a:cs typeface="Raleway" charset="0"/>
              </a:rPr>
              <a:t>, with </a:t>
            </a:r>
            <a:r>
              <a:rPr lang="en-US" sz="2400" b="1" dirty="0">
                <a:latin typeface="Raleway" charset="0"/>
                <a:ea typeface="Raleway" charset="0"/>
                <a:cs typeface="Raleway" charset="0"/>
              </a:rPr>
              <a:t>obstacles</a:t>
            </a:r>
            <a:r>
              <a:rPr lang="en-US" sz="2400" dirty="0">
                <a:latin typeface="Raleway" charset="0"/>
                <a:ea typeface="Raleway" charset="0"/>
                <a:cs typeface="Raleway" charset="0"/>
              </a:rPr>
              <a:t>.”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26941" y="1914098"/>
            <a:ext cx="1102571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400" b="1" dirty="0">
                <a:latin typeface="Raleway" charset="0"/>
                <a:ea typeface="Raleway" charset="0"/>
                <a:cs typeface="Raleway" charset="0"/>
              </a:rPr>
              <a:t>Interactive Systems</a:t>
            </a:r>
            <a:r>
              <a:rPr lang="en-US" sz="2400" dirty="0">
                <a:latin typeface="Raleway" charset="0"/>
                <a:ea typeface="Raleway" charset="0"/>
                <a:cs typeface="Raleway" charset="0"/>
              </a:rPr>
              <a:t> </a:t>
            </a:r>
            <a:r>
              <a:rPr lang="en-US" sz="2400" b="1" dirty="0">
                <a:latin typeface="Raleway" charset="0"/>
                <a:ea typeface="Raleway" charset="0"/>
                <a:cs typeface="Raleway" charset="0"/>
              </a:rPr>
              <a:t>Problems</a:t>
            </a:r>
            <a:r>
              <a:rPr lang="en-US" sz="2400" dirty="0">
                <a:latin typeface="Raleway" charset="0"/>
                <a:ea typeface="Raleway" charset="0"/>
                <a:cs typeface="Raleway" charset="0"/>
              </a:rPr>
              <a:t> </a:t>
            </a:r>
            <a:r>
              <a:rPr lang="mr-IN" sz="2400" dirty="0">
                <a:latin typeface="Raleway" charset="0"/>
                <a:ea typeface="Raleway" charset="0"/>
                <a:cs typeface="Raleway" charset="0"/>
              </a:rPr>
              <a:t>–</a:t>
            </a:r>
            <a:r>
              <a:rPr lang="en-US" sz="2400" dirty="0">
                <a:latin typeface="Raleway" charset="0"/>
                <a:ea typeface="Raleway" charset="0"/>
                <a:cs typeface="Raleway" charset="0"/>
              </a:rPr>
              <a:t> 2015 Lincoln MKC design flaw</a:t>
            </a:r>
            <a:r>
              <a:rPr lang="pt-PT" sz="2400" dirty="0">
                <a:latin typeface="Raleway" charset="0"/>
                <a:ea typeface="Raleway" charset="0"/>
                <a:cs typeface="Raleway" charset="0"/>
              </a:rPr>
              <a:t> </a:t>
            </a:r>
            <a:endParaRPr lang="en-US" sz="2400" dirty="0">
              <a:latin typeface="Raleway" charset="0"/>
              <a:ea typeface="Raleway" charset="0"/>
              <a:cs typeface="Raleway" charset="0"/>
            </a:endParaRPr>
          </a:p>
        </p:txBody>
      </p:sp>
      <p:sp>
        <p:nvSpPr>
          <p:cNvPr id="20" name="Title 1"/>
          <p:cNvSpPr txBox="1">
            <a:spLocks/>
          </p:cNvSpPr>
          <p:nvPr/>
        </p:nvSpPr>
        <p:spPr>
          <a:xfrm>
            <a:off x="679348" y="1266453"/>
            <a:ext cx="1206601" cy="29137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400" dirty="0">
                <a:solidFill>
                  <a:schemeClr val="bg1"/>
                </a:solidFill>
                <a:latin typeface="Unica One" charset="0"/>
                <a:ea typeface="Unica One" charset="0"/>
                <a:cs typeface="Unica One" charset="0"/>
              </a:rPr>
              <a:t>SECTION 1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948782" y="1557830"/>
            <a:ext cx="1182350" cy="54000"/>
          </a:xfrm>
          <a:prstGeom prst="rect">
            <a:avLst/>
          </a:prstGeom>
          <a:solidFill>
            <a:srgbClr val="22B4FF"/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itle 1"/>
          <p:cNvSpPr txBox="1">
            <a:spLocks/>
          </p:cNvSpPr>
          <p:nvPr/>
        </p:nvSpPr>
        <p:spPr>
          <a:xfrm>
            <a:off x="1898075" y="1261611"/>
            <a:ext cx="1206601" cy="29137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400" dirty="0">
                <a:solidFill>
                  <a:schemeClr val="bg1"/>
                </a:solidFill>
                <a:latin typeface="Unica One" charset="0"/>
                <a:ea typeface="Unica One" charset="0"/>
                <a:cs typeface="Unica One" charset="0"/>
              </a:rPr>
              <a:t>SECTION 2</a:t>
            </a:r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3147801" y="1260947"/>
            <a:ext cx="1206601" cy="29137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400" dirty="0">
                <a:solidFill>
                  <a:schemeClr val="bg1"/>
                </a:solidFill>
                <a:latin typeface="Unica One" charset="0"/>
                <a:ea typeface="Unica One" charset="0"/>
                <a:cs typeface="Unica One" charset="0"/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608251429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1"/>
            <a:ext cx="12192000" cy="360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455A63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360000"/>
            <a:ext cx="12192000" cy="1206947"/>
          </a:xfrm>
          <a:prstGeom prst="rect">
            <a:avLst/>
          </a:prstGeom>
          <a:solidFill>
            <a:srgbClr val="607D8B"/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607D8B"/>
              </a:solidFill>
            </a:endParaRPr>
          </a:p>
        </p:txBody>
      </p:sp>
      <p:sp>
        <p:nvSpPr>
          <p:cNvPr id="75" name="Title 1"/>
          <p:cNvSpPr txBox="1">
            <a:spLocks/>
          </p:cNvSpPr>
          <p:nvPr/>
        </p:nvSpPr>
        <p:spPr>
          <a:xfrm>
            <a:off x="526941" y="573317"/>
            <a:ext cx="3578894" cy="47753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rPr>
              <a:t>Proposed Solution</a:t>
            </a:r>
          </a:p>
        </p:txBody>
      </p:sp>
      <p:sp>
        <p:nvSpPr>
          <p:cNvPr id="76" name="Title 1"/>
          <p:cNvSpPr txBox="1">
            <a:spLocks/>
          </p:cNvSpPr>
          <p:nvPr/>
        </p:nvSpPr>
        <p:spPr>
          <a:xfrm>
            <a:off x="560463" y="57223"/>
            <a:ext cx="3809075" cy="3027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José Carlos Brandão (a71223@alunos.uminho.pt)</a:t>
            </a:r>
          </a:p>
        </p:txBody>
      </p:sp>
      <p:sp>
        <p:nvSpPr>
          <p:cNvPr id="77" name="Title 1"/>
          <p:cNvSpPr txBox="1">
            <a:spLocks/>
          </p:cNvSpPr>
          <p:nvPr/>
        </p:nvSpPr>
        <p:spPr>
          <a:xfrm>
            <a:off x="8051999" y="57223"/>
            <a:ext cx="4113234" cy="3027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MSc Pre-dissertation in Computer Science PVSio-web </a:t>
            </a:r>
          </a:p>
        </p:txBody>
      </p:sp>
      <p:sp>
        <p:nvSpPr>
          <p:cNvPr id="79" name="Oval 78"/>
          <p:cNvSpPr>
            <a:spLocks/>
          </p:cNvSpPr>
          <p:nvPr/>
        </p:nvSpPr>
        <p:spPr>
          <a:xfrm>
            <a:off x="10987745" y="1260947"/>
            <a:ext cx="720000" cy="720000"/>
          </a:xfrm>
          <a:prstGeom prst="ellipse">
            <a:avLst/>
          </a:prstGeom>
          <a:solidFill>
            <a:srgbClr val="23B4FF"/>
          </a:solidFill>
          <a:ln>
            <a:noFill/>
          </a:ln>
          <a:effectLst>
            <a:outerShdw blurRad="38100" dist="12700" dir="54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Raleway" charset="0"/>
                <a:ea typeface="Raleway" charset="0"/>
                <a:cs typeface="Raleway" charset="0"/>
              </a:rPr>
              <a:t>7</a:t>
            </a:r>
          </a:p>
        </p:txBody>
      </p:sp>
      <p:sp>
        <p:nvSpPr>
          <p:cNvPr id="33" name="Rectangle 32"/>
          <p:cNvSpPr/>
          <p:nvPr/>
        </p:nvSpPr>
        <p:spPr>
          <a:xfrm>
            <a:off x="385599" y="2314290"/>
            <a:ext cx="5040000" cy="3600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" dist="12700" dir="54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Raleway" charset="0"/>
              <a:ea typeface="Raleway" charset="0"/>
              <a:cs typeface="Raleway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5540828" y="2307289"/>
            <a:ext cx="6422572" cy="3600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" dist="12700" dir="54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Raleway" charset="0"/>
              <a:ea typeface="Raleway" charset="0"/>
              <a:cs typeface="Raleway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647629" y="2738176"/>
            <a:ext cx="43199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Raleway" charset="0"/>
                <a:ea typeface="Raleway" charset="0"/>
                <a:cs typeface="Raleway" charset="0"/>
              </a:rPr>
              <a:t>Development of </a:t>
            </a:r>
            <a:r>
              <a:rPr lang="en-US" sz="2800" b="1" dirty="0">
                <a:latin typeface="Raleway" charset="0"/>
                <a:ea typeface="Raleway" charset="0"/>
                <a:cs typeface="Raleway" charset="0"/>
              </a:rPr>
              <a:t>APIs </a:t>
            </a:r>
          </a:p>
        </p:txBody>
      </p:sp>
      <p:sp>
        <p:nvSpPr>
          <p:cNvPr id="39" name="Rectangle 38"/>
          <p:cNvSpPr/>
          <p:nvPr/>
        </p:nvSpPr>
        <p:spPr>
          <a:xfrm>
            <a:off x="6232114" y="2657762"/>
            <a:ext cx="50400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Raleway" charset="0"/>
                <a:ea typeface="Raleway" charset="0"/>
                <a:cs typeface="Raleway" charset="0"/>
              </a:rPr>
              <a:t>Concrete Application </a:t>
            </a:r>
            <a:r>
              <a:rPr lang="en-US" sz="2800" dirty="0">
                <a:latin typeface="Raleway" charset="0"/>
                <a:ea typeface="Raleway" charset="0"/>
                <a:cs typeface="Raleway" charset="0"/>
              </a:rPr>
              <a:t>by developing a </a:t>
            </a:r>
            <a:r>
              <a:rPr lang="en-US" sz="2800" b="1" dirty="0">
                <a:latin typeface="Raleway" charset="0"/>
                <a:ea typeface="Raleway" charset="0"/>
                <a:cs typeface="Raleway" charset="0"/>
              </a:rPr>
              <a:t>2D Arcade Driving Simulator</a:t>
            </a:r>
          </a:p>
        </p:txBody>
      </p:sp>
      <p:sp>
        <p:nvSpPr>
          <p:cNvPr id="41" name="Rectangle 40"/>
          <p:cNvSpPr/>
          <p:nvPr/>
        </p:nvSpPr>
        <p:spPr>
          <a:xfrm>
            <a:off x="585958" y="3963750"/>
            <a:ext cx="465973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dirty="0">
                <a:latin typeface="Raleway" charset="0"/>
                <a:ea typeface="Raleway" charset="0"/>
                <a:cs typeface="Raleway" charset="0"/>
              </a:rPr>
              <a:t>Creation of a Track </a:t>
            </a:r>
          </a:p>
          <a:p>
            <a:pPr marL="457200" indent="-457200">
              <a:buFont typeface="Arial" charset="0"/>
              <a:buChar char="•"/>
            </a:pPr>
            <a:r>
              <a:rPr lang="en-US" dirty="0">
                <a:latin typeface="Raleway" charset="0"/>
                <a:ea typeface="Raleway" charset="0"/>
                <a:cs typeface="Raleway" charset="0"/>
              </a:rPr>
              <a:t>Setup Vehicle</a:t>
            </a:r>
          </a:p>
          <a:p>
            <a:pPr marL="457200" indent="-457200">
              <a:buFont typeface="Arial" charset="0"/>
              <a:buChar char="•"/>
            </a:pPr>
            <a:r>
              <a:rPr lang="en-US" dirty="0">
                <a:latin typeface="Raleway" charset="0"/>
                <a:ea typeface="Raleway" charset="0"/>
                <a:cs typeface="Raleway" charset="0"/>
              </a:rPr>
              <a:t>Setup Landscape/Surroundings</a:t>
            </a:r>
          </a:p>
          <a:p>
            <a:pPr marL="457200" indent="-457200">
              <a:buFont typeface="Arial" charset="0"/>
              <a:buChar char="•"/>
            </a:pPr>
            <a:r>
              <a:rPr lang="en-US" dirty="0">
                <a:latin typeface="Raleway" charset="0"/>
                <a:ea typeface="Raleway" charset="0"/>
                <a:cs typeface="Raleway" charset="0"/>
              </a:rPr>
              <a:t>Integration of External Controllers</a:t>
            </a:r>
          </a:p>
          <a:p>
            <a:pPr marL="457200" indent="-457200">
              <a:buFont typeface="Arial" charset="0"/>
              <a:buChar char="•"/>
            </a:pPr>
            <a:r>
              <a:rPr lang="pt-PT" dirty="0">
                <a:latin typeface="Raleway" charset="0"/>
                <a:ea typeface="Raleway" charset="0"/>
                <a:cs typeface="Raleway" charset="0"/>
              </a:rPr>
              <a:t>I</a:t>
            </a:r>
            <a:r>
              <a:rPr lang="en-US" dirty="0">
                <a:latin typeface="Raleway" charset="0"/>
                <a:ea typeface="Raleway" charset="0"/>
                <a:cs typeface="Raleway" charset="0"/>
              </a:rPr>
              <a:t>ntegration of Gyroscope Controllers</a:t>
            </a:r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679348" y="1266453"/>
            <a:ext cx="1206601" cy="29137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400" dirty="0">
                <a:solidFill>
                  <a:schemeClr val="bg1"/>
                </a:solidFill>
                <a:latin typeface="Unica One" charset="0"/>
                <a:ea typeface="Unica One" charset="0"/>
                <a:cs typeface="Unica One" charset="0"/>
              </a:rPr>
              <a:t>SECTION 1</a:t>
            </a:r>
          </a:p>
        </p:txBody>
      </p:sp>
      <p:sp>
        <p:nvSpPr>
          <p:cNvPr id="20" name="Rectangle 19"/>
          <p:cNvSpPr/>
          <p:nvPr/>
        </p:nvSpPr>
        <p:spPr>
          <a:xfrm>
            <a:off x="3206087" y="1557830"/>
            <a:ext cx="1182350" cy="54000"/>
          </a:xfrm>
          <a:prstGeom prst="rect">
            <a:avLst/>
          </a:prstGeom>
          <a:solidFill>
            <a:srgbClr val="22B4FF"/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itle 1"/>
          <p:cNvSpPr txBox="1">
            <a:spLocks/>
          </p:cNvSpPr>
          <p:nvPr/>
        </p:nvSpPr>
        <p:spPr>
          <a:xfrm>
            <a:off x="1898075" y="1261611"/>
            <a:ext cx="1206601" cy="29137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400" dirty="0">
                <a:solidFill>
                  <a:schemeClr val="bg1"/>
                </a:solidFill>
                <a:latin typeface="Unica One" charset="0"/>
                <a:ea typeface="Unica One" charset="0"/>
                <a:cs typeface="Unica One" charset="0"/>
              </a:rPr>
              <a:t>SECTION 2</a:t>
            </a:r>
          </a:p>
        </p:txBody>
      </p:sp>
      <p:sp>
        <p:nvSpPr>
          <p:cNvPr id="22" name="Title 1"/>
          <p:cNvSpPr txBox="1">
            <a:spLocks/>
          </p:cNvSpPr>
          <p:nvPr/>
        </p:nvSpPr>
        <p:spPr>
          <a:xfrm>
            <a:off x="3147801" y="1260947"/>
            <a:ext cx="1206601" cy="29137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400" dirty="0">
                <a:solidFill>
                  <a:schemeClr val="bg1"/>
                </a:solidFill>
                <a:latin typeface="Unica One" charset="0"/>
                <a:ea typeface="Unica One" charset="0"/>
                <a:cs typeface="Unica One" charset="0"/>
              </a:rPr>
              <a:t>SECTION 3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955"/>
          <a:stretch/>
        </p:blipFill>
        <p:spPr>
          <a:xfrm>
            <a:off x="5647649" y="4443311"/>
            <a:ext cx="1609967" cy="101944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808"/>
          <a:stretch/>
        </p:blipFill>
        <p:spPr>
          <a:xfrm>
            <a:off x="7116610" y="4447494"/>
            <a:ext cx="1610856" cy="1026442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4105835" y="6395754"/>
            <a:ext cx="942127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3E50B4"/>
                </a:solidFill>
                <a:latin typeface="Raleway" charset="0"/>
                <a:ea typeface="Raleway" charset="0"/>
                <a:cs typeface="Raleway" charset="0"/>
              </a:rPr>
              <a:t>Source</a:t>
            </a:r>
            <a:r>
              <a:rPr lang="en-US" sz="1600" dirty="0">
                <a:solidFill>
                  <a:srgbClr val="3E50B4"/>
                </a:solidFill>
                <a:latin typeface="Raleway" charset="0"/>
                <a:ea typeface="Raleway" charset="0"/>
                <a:cs typeface="Raleway" charset="0"/>
              </a:rPr>
              <a:t>: PVSio-web (https://</a:t>
            </a:r>
            <a:r>
              <a:rPr lang="en-US" sz="1600" dirty="0" err="1">
                <a:solidFill>
                  <a:srgbClr val="3E50B4"/>
                </a:solidFill>
                <a:latin typeface="Raleway" charset="0"/>
                <a:ea typeface="Raleway" charset="0"/>
                <a:cs typeface="Raleway" charset="0"/>
              </a:rPr>
              <a:t>github.com</a:t>
            </a:r>
            <a:r>
              <a:rPr lang="en-US" sz="1600" dirty="0">
                <a:solidFill>
                  <a:srgbClr val="3E50B4"/>
                </a:solidFill>
                <a:latin typeface="Raleway" charset="0"/>
                <a:ea typeface="Raleway" charset="0"/>
                <a:cs typeface="Raleway" charset="0"/>
              </a:rPr>
              <a:t>/zecarlos94/</a:t>
            </a:r>
            <a:r>
              <a:rPr lang="en-US" sz="1600" dirty="0" err="1">
                <a:solidFill>
                  <a:srgbClr val="3E50B4"/>
                </a:solidFill>
                <a:latin typeface="Raleway" charset="0"/>
                <a:ea typeface="Raleway" charset="0"/>
                <a:cs typeface="Raleway" charset="0"/>
              </a:rPr>
              <a:t>pvsio</a:t>
            </a:r>
            <a:r>
              <a:rPr lang="en-US" sz="1600" dirty="0">
                <a:solidFill>
                  <a:srgbClr val="3E50B4"/>
                </a:solidFill>
                <a:latin typeface="Raleway" charset="0"/>
                <a:ea typeface="Raleway" charset="0"/>
                <a:cs typeface="Raleway" charset="0"/>
              </a:rPr>
              <a:t>-web/</a:t>
            </a:r>
            <a:r>
              <a:rPr lang="en-US" sz="1600" dirty="0">
                <a:solidFill>
                  <a:srgbClr val="3E50B4"/>
                </a:solidFill>
                <a:latin typeface="Raleway" charset="0"/>
                <a:ea typeface="Raleway" charset="0"/>
                <a:cs typeface="Raleway" charset="0"/>
                <a:hlinkClick r:id="rId5"/>
              </a:rPr>
              <a:t>blob/gaming/</a:t>
            </a:r>
            <a:r>
              <a:rPr lang="en-US" sz="1600" dirty="0">
                <a:solidFill>
                  <a:srgbClr val="3E50B4"/>
                </a:solidFill>
                <a:latin typeface="Raleway" charset="0"/>
                <a:ea typeface="Raleway" charset="0"/>
                <a:cs typeface="Raleway" charset="0"/>
              </a:rPr>
              <a:t>)</a:t>
            </a:r>
          </a:p>
          <a:p>
            <a:pPr algn="ctr"/>
            <a:endParaRPr lang="en-US" sz="2800" dirty="0">
              <a:latin typeface="Raleway" charset="0"/>
              <a:ea typeface="Raleway" charset="0"/>
              <a:cs typeface="Raleway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C7A7BE-7A1A-4A4D-80DF-1647405A025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4352" y="4286990"/>
            <a:ext cx="1325265" cy="12968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DE3877A-7C1A-7D47-9AF2-BD5C4271A4D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8815" y="4348112"/>
            <a:ext cx="1269445" cy="1174649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4909857A-641E-2F4E-A740-7B59223DDAE6}"/>
              </a:ext>
            </a:extLst>
          </p:cNvPr>
          <p:cNvSpPr/>
          <p:nvPr/>
        </p:nvSpPr>
        <p:spPr>
          <a:xfrm>
            <a:off x="8203788" y="5473935"/>
            <a:ext cx="431999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latin typeface="Raleway" charset="0"/>
                <a:ea typeface="Raleway" charset="0"/>
                <a:cs typeface="Raleway" charset="0"/>
              </a:rPr>
              <a:t>Logitech G29 – Steering Wheel and Pedals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C1DA7CE-FA51-074F-BB9F-EBC961871EB5}"/>
              </a:ext>
            </a:extLst>
          </p:cNvPr>
          <p:cNvSpPr/>
          <p:nvPr/>
        </p:nvSpPr>
        <p:spPr>
          <a:xfrm>
            <a:off x="5783828" y="5473936"/>
            <a:ext cx="121755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latin typeface="Raleway" charset="0"/>
                <a:ea typeface="Raleway" charset="0"/>
                <a:cs typeface="Raleway" charset="0"/>
              </a:rPr>
              <a:t>PS4 Controller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E3E2933-9D7E-AA4A-8FDB-9874EAAB4E30}"/>
              </a:ext>
            </a:extLst>
          </p:cNvPr>
          <p:cNvSpPr/>
          <p:nvPr/>
        </p:nvSpPr>
        <p:spPr>
          <a:xfrm>
            <a:off x="7032862" y="5465925"/>
            <a:ext cx="178361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latin typeface="Raleway" charset="0"/>
                <a:ea typeface="Raleway" charset="0"/>
                <a:cs typeface="Raleway" charset="0"/>
              </a:rPr>
              <a:t>XBOX One Controller</a:t>
            </a:r>
          </a:p>
        </p:txBody>
      </p:sp>
    </p:spTree>
    <p:extLst>
      <p:ext uri="{BB962C8B-B14F-4D97-AF65-F5344CB8AC3E}">
        <p14:creationId xmlns:p14="http://schemas.microsoft.com/office/powerpoint/2010/main" val="1931919953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19"/>
          <p:cNvSpPr/>
          <p:nvPr/>
        </p:nvSpPr>
        <p:spPr>
          <a:xfrm>
            <a:off x="7532207" y="0"/>
            <a:ext cx="4659793" cy="6858000"/>
          </a:xfrm>
          <a:custGeom>
            <a:avLst/>
            <a:gdLst>
              <a:gd name="connsiteX0" fmla="*/ 0 w 4659793"/>
              <a:gd name="connsiteY0" fmla="*/ 0 h 6858000"/>
              <a:gd name="connsiteX1" fmla="*/ 4659793 w 4659793"/>
              <a:gd name="connsiteY1" fmla="*/ 0 h 6858000"/>
              <a:gd name="connsiteX2" fmla="*/ 4659793 w 4659793"/>
              <a:gd name="connsiteY2" fmla="*/ 6858000 h 6858000"/>
              <a:gd name="connsiteX3" fmla="*/ 0 w 4659793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59793" h="6858000">
                <a:moveTo>
                  <a:pt x="0" y="0"/>
                </a:moveTo>
                <a:lnTo>
                  <a:pt x="4659793" y="0"/>
                </a:lnTo>
                <a:lnTo>
                  <a:pt x="465979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outerShdw blurRad="50800" dist="254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Raleway" charset="0"/>
              <a:ea typeface="Raleway" charset="0"/>
              <a:cs typeface="Raleway" charset="0"/>
            </a:endParaRPr>
          </a:p>
        </p:txBody>
      </p:sp>
      <p:sp>
        <p:nvSpPr>
          <p:cNvPr id="22" name="Freeform 21"/>
          <p:cNvSpPr/>
          <p:nvPr/>
        </p:nvSpPr>
        <p:spPr>
          <a:xfrm>
            <a:off x="6064369" y="0"/>
            <a:ext cx="6127631" cy="6858000"/>
          </a:xfrm>
          <a:custGeom>
            <a:avLst/>
            <a:gdLst>
              <a:gd name="connsiteX0" fmla="*/ 0 w 6127631"/>
              <a:gd name="connsiteY0" fmla="*/ 0 h 6858000"/>
              <a:gd name="connsiteX1" fmla="*/ 5042155 w 6127631"/>
              <a:gd name="connsiteY1" fmla="*/ 0 h 6858000"/>
              <a:gd name="connsiteX2" fmla="*/ 6127631 w 6127631"/>
              <a:gd name="connsiteY2" fmla="*/ 1625159 h 6858000"/>
              <a:gd name="connsiteX3" fmla="*/ 6127631 w 6127631"/>
              <a:gd name="connsiteY3" fmla="*/ 5232842 h 6858000"/>
              <a:gd name="connsiteX4" fmla="*/ 5042155 w 6127631"/>
              <a:gd name="connsiteY4" fmla="*/ 6858000 h 6858000"/>
              <a:gd name="connsiteX5" fmla="*/ 0 w 6127631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127631" h="6858000">
                <a:moveTo>
                  <a:pt x="0" y="0"/>
                </a:moveTo>
                <a:lnTo>
                  <a:pt x="5042155" y="0"/>
                </a:lnTo>
                <a:lnTo>
                  <a:pt x="6127631" y="1625159"/>
                </a:lnTo>
                <a:lnTo>
                  <a:pt x="6127631" y="5232842"/>
                </a:lnTo>
                <a:lnTo>
                  <a:pt x="504215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50800" dist="254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Raleway" charset="0"/>
              <a:ea typeface="Raleway" charset="0"/>
              <a:cs typeface="Raleway" charset="0"/>
            </a:endParaRPr>
          </a:p>
        </p:txBody>
      </p:sp>
      <p:sp>
        <p:nvSpPr>
          <p:cNvPr id="14" name="Pentagon 13"/>
          <p:cNvSpPr/>
          <p:nvPr/>
        </p:nvSpPr>
        <p:spPr>
          <a:xfrm>
            <a:off x="3696872" y="0"/>
            <a:ext cx="7332453" cy="6858000"/>
          </a:xfrm>
          <a:prstGeom prst="homePlate">
            <a:avLst>
              <a:gd name="adj" fmla="val 33396"/>
            </a:avLst>
          </a:prstGeom>
          <a:solidFill>
            <a:schemeClr val="accent4"/>
          </a:solidFill>
          <a:ln>
            <a:noFill/>
          </a:ln>
          <a:effectLst>
            <a:outerShdw blurRad="50800" dist="254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Raleway" charset="0"/>
              <a:ea typeface="Raleway" charset="0"/>
              <a:cs typeface="Raleway" charset="0"/>
            </a:endParaRPr>
          </a:p>
        </p:txBody>
      </p:sp>
      <p:sp>
        <p:nvSpPr>
          <p:cNvPr id="15" name="Pentagon 14"/>
          <p:cNvSpPr/>
          <p:nvPr/>
        </p:nvSpPr>
        <p:spPr>
          <a:xfrm>
            <a:off x="1930303" y="0"/>
            <a:ext cx="7332453" cy="6858000"/>
          </a:xfrm>
          <a:prstGeom prst="homePlate">
            <a:avLst>
              <a:gd name="adj" fmla="val 33396"/>
            </a:avLst>
          </a:prstGeom>
          <a:solidFill>
            <a:schemeClr val="accent2"/>
          </a:solidFill>
          <a:ln>
            <a:noFill/>
          </a:ln>
          <a:effectLst>
            <a:outerShdw blurRad="50800" dist="254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Raleway" charset="0"/>
              <a:ea typeface="Raleway" charset="0"/>
              <a:cs typeface="Raleway" charset="0"/>
            </a:endParaRPr>
          </a:p>
        </p:txBody>
      </p:sp>
      <p:sp>
        <p:nvSpPr>
          <p:cNvPr id="13" name="Pentagon 12"/>
          <p:cNvSpPr/>
          <p:nvPr/>
        </p:nvSpPr>
        <p:spPr>
          <a:xfrm>
            <a:off x="631574" y="0"/>
            <a:ext cx="7332453" cy="6858000"/>
          </a:xfrm>
          <a:prstGeom prst="homePlate">
            <a:avLst>
              <a:gd name="adj" fmla="val 33396"/>
            </a:avLst>
          </a:prstGeom>
          <a:solidFill>
            <a:srgbClr val="23B4FF"/>
          </a:solidFill>
          <a:ln>
            <a:noFill/>
          </a:ln>
          <a:effectLst>
            <a:outerShdw blurRad="50800" dist="254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Raleway" charset="0"/>
              <a:ea typeface="Raleway" charset="0"/>
              <a:cs typeface="Raleway" charset="0"/>
            </a:endParaRPr>
          </a:p>
        </p:txBody>
      </p:sp>
      <p:sp>
        <p:nvSpPr>
          <p:cNvPr id="12" name="Pentagon 11"/>
          <p:cNvSpPr/>
          <p:nvPr/>
        </p:nvSpPr>
        <p:spPr>
          <a:xfrm>
            <a:off x="303770" y="0"/>
            <a:ext cx="7332453" cy="6858000"/>
          </a:xfrm>
          <a:prstGeom prst="homePlate">
            <a:avLst>
              <a:gd name="adj" fmla="val 33396"/>
            </a:avLst>
          </a:prstGeom>
          <a:solidFill>
            <a:schemeClr val="tx2"/>
          </a:solidFill>
          <a:ln>
            <a:noFill/>
          </a:ln>
          <a:effectLst>
            <a:outerShdw blurRad="50800" dist="254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Raleway" charset="0"/>
              <a:ea typeface="Raleway" charset="0"/>
              <a:cs typeface="Raleway" charset="0"/>
            </a:endParaRPr>
          </a:p>
        </p:txBody>
      </p:sp>
      <p:sp>
        <p:nvSpPr>
          <p:cNvPr id="2" name="Pentagon 1"/>
          <p:cNvSpPr/>
          <p:nvPr/>
        </p:nvSpPr>
        <p:spPr>
          <a:xfrm>
            <a:off x="-524063" y="0"/>
            <a:ext cx="7332453" cy="6858000"/>
          </a:xfrm>
          <a:prstGeom prst="homePlate">
            <a:avLst>
              <a:gd name="adj" fmla="val 33396"/>
            </a:avLst>
          </a:prstGeom>
          <a:solidFill>
            <a:schemeClr val="accent2"/>
          </a:solidFill>
          <a:ln>
            <a:noFill/>
          </a:ln>
          <a:effectLst>
            <a:outerShdw blurRad="50800" dist="254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Raleway" charset="0"/>
              <a:ea typeface="Raleway" charset="0"/>
              <a:cs typeface="Raleway" charset="0"/>
            </a:endParaRPr>
          </a:p>
        </p:txBody>
      </p:sp>
      <p:sp>
        <p:nvSpPr>
          <p:cNvPr id="11" name="Pentagon 10"/>
          <p:cNvSpPr/>
          <p:nvPr/>
        </p:nvSpPr>
        <p:spPr>
          <a:xfrm>
            <a:off x="-524063" y="0"/>
            <a:ext cx="7332453" cy="6858000"/>
          </a:xfrm>
          <a:prstGeom prst="homePlate">
            <a:avLst>
              <a:gd name="adj" fmla="val 33396"/>
            </a:avLst>
          </a:prstGeom>
          <a:solidFill>
            <a:schemeClr val="accent2"/>
          </a:solidFill>
          <a:ln>
            <a:noFill/>
          </a:ln>
          <a:effectLst>
            <a:outerShdw blurRad="50800" dist="254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Raleway" charset="0"/>
              <a:ea typeface="Raleway" charset="0"/>
              <a:cs typeface="Raleway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839077" y="2689571"/>
            <a:ext cx="6026953" cy="11305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40000"/>
              </a:lnSpc>
            </a:pPr>
            <a:r>
              <a:rPr lang="en-US" sz="5400" dirty="0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rPr>
              <a:t>Implementation</a:t>
            </a:r>
            <a:endParaRPr lang="en-US" sz="4000" dirty="0">
              <a:solidFill>
                <a:schemeClr val="bg1"/>
              </a:solidFill>
              <a:latin typeface="Raleway" charset="0"/>
              <a:ea typeface="Raleway" charset="0"/>
              <a:cs typeface="Raleway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5291137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1"/>
            <a:ext cx="12192000" cy="360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455A63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360000"/>
            <a:ext cx="12192000" cy="1206947"/>
          </a:xfrm>
          <a:prstGeom prst="rect">
            <a:avLst/>
          </a:prstGeom>
          <a:solidFill>
            <a:srgbClr val="607D8B"/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607D8B"/>
              </a:solidFill>
            </a:endParaRPr>
          </a:p>
        </p:txBody>
      </p:sp>
      <p:sp>
        <p:nvSpPr>
          <p:cNvPr id="75" name="Title 1"/>
          <p:cNvSpPr txBox="1">
            <a:spLocks/>
          </p:cNvSpPr>
          <p:nvPr/>
        </p:nvSpPr>
        <p:spPr>
          <a:xfrm>
            <a:off x="560462" y="724705"/>
            <a:ext cx="6718643" cy="47753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rPr>
              <a:t>How To Achieve 3D Perspective In A 2D Game</a:t>
            </a:r>
          </a:p>
          <a:p>
            <a:endParaRPr lang="en-US" sz="2400" dirty="0">
              <a:solidFill>
                <a:schemeClr val="bg1"/>
              </a:solidFill>
              <a:latin typeface="Raleway" charset="0"/>
              <a:ea typeface="Raleway" charset="0"/>
              <a:cs typeface="Raleway" charset="0"/>
            </a:endParaRPr>
          </a:p>
        </p:txBody>
      </p:sp>
      <p:sp>
        <p:nvSpPr>
          <p:cNvPr id="76" name="Title 1"/>
          <p:cNvSpPr txBox="1">
            <a:spLocks/>
          </p:cNvSpPr>
          <p:nvPr/>
        </p:nvSpPr>
        <p:spPr>
          <a:xfrm>
            <a:off x="560463" y="57223"/>
            <a:ext cx="3809075" cy="3027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José Carlos Brandão (a71223@alunos.uminho.pt)</a:t>
            </a:r>
          </a:p>
        </p:txBody>
      </p:sp>
      <p:sp>
        <p:nvSpPr>
          <p:cNvPr id="77" name="Title 1"/>
          <p:cNvSpPr txBox="1">
            <a:spLocks/>
          </p:cNvSpPr>
          <p:nvPr/>
        </p:nvSpPr>
        <p:spPr>
          <a:xfrm>
            <a:off x="8051999" y="57223"/>
            <a:ext cx="4113234" cy="3027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MSc Pre-dissertation in Computer Science PVSio-web </a:t>
            </a:r>
          </a:p>
        </p:txBody>
      </p:sp>
      <p:sp>
        <p:nvSpPr>
          <p:cNvPr id="79" name="Oval 78"/>
          <p:cNvSpPr>
            <a:spLocks/>
          </p:cNvSpPr>
          <p:nvPr/>
        </p:nvSpPr>
        <p:spPr>
          <a:xfrm>
            <a:off x="10987745" y="1260947"/>
            <a:ext cx="720000" cy="720000"/>
          </a:xfrm>
          <a:prstGeom prst="ellipse">
            <a:avLst/>
          </a:prstGeom>
          <a:solidFill>
            <a:srgbClr val="23B4FF"/>
          </a:solidFill>
          <a:ln>
            <a:noFill/>
          </a:ln>
          <a:effectLst>
            <a:outerShdw blurRad="38100" dist="12700" dir="54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Raleway" charset="0"/>
                <a:ea typeface="Raleway" charset="0"/>
                <a:cs typeface="Raleway" charset="0"/>
              </a:rPr>
              <a:t>9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10467" t="7084" r="11247" b="4840"/>
          <a:stretch/>
        </p:blipFill>
        <p:spPr>
          <a:xfrm>
            <a:off x="830179" y="1620948"/>
            <a:ext cx="4415588" cy="254429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l="4042" t="5026" r="8590"/>
          <a:stretch/>
        </p:blipFill>
        <p:spPr>
          <a:xfrm>
            <a:off x="1686069" y="4403557"/>
            <a:ext cx="3559698" cy="229803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/>
          <a:srcRect t="2619"/>
          <a:stretch/>
        </p:blipFill>
        <p:spPr>
          <a:xfrm>
            <a:off x="6096000" y="1980947"/>
            <a:ext cx="4716300" cy="4113463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6302048" y="6508410"/>
            <a:ext cx="540569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3E50B4"/>
                </a:solidFill>
                <a:latin typeface="Raleway" charset="0"/>
                <a:ea typeface="Raleway" charset="0"/>
                <a:cs typeface="Raleway" charset="0"/>
              </a:rPr>
              <a:t>Source: https://</a:t>
            </a:r>
            <a:r>
              <a:rPr lang="en-US" sz="1200" dirty="0" err="1">
                <a:solidFill>
                  <a:srgbClr val="3E50B4"/>
                </a:solidFill>
                <a:latin typeface="Raleway" charset="0"/>
                <a:ea typeface="Raleway" charset="0"/>
                <a:cs typeface="Raleway" charset="0"/>
              </a:rPr>
              <a:t>codeincomplete.com</a:t>
            </a:r>
            <a:r>
              <a:rPr lang="en-US" sz="1200" dirty="0">
                <a:solidFill>
                  <a:srgbClr val="3E50B4"/>
                </a:solidFill>
                <a:latin typeface="Raleway" charset="0"/>
                <a:ea typeface="Raleway" charset="0"/>
                <a:cs typeface="Raleway" charset="0"/>
              </a:rPr>
              <a:t>/posts/javascript-racer-v1-straight/</a:t>
            </a:r>
          </a:p>
          <a:p>
            <a:pPr algn="ctr"/>
            <a:endParaRPr lang="en-US" sz="2000" dirty="0">
              <a:latin typeface="Raleway" charset="0"/>
              <a:ea typeface="Raleway" charset="0"/>
              <a:cs typeface="Raleway" charset="0"/>
            </a:endParaRPr>
          </a:p>
        </p:txBody>
      </p:sp>
      <p:sp>
        <p:nvSpPr>
          <p:cNvPr id="8" name="Arc 7"/>
          <p:cNvSpPr/>
          <p:nvPr/>
        </p:nvSpPr>
        <p:spPr>
          <a:xfrm rot="2401070">
            <a:off x="1541925" y="2146584"/>
            <a:ext cx="289934" cy="342751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1271470" y="2246132"/>
            <a:ext cx="482911" cy="2644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40434" y="2388536"/>
            <a:ext cx="5715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fov/2</a:t>
            </a:r>
          </a:p>
        </p:txBody>
      </p:sp>
    </p:spTree>
    <p:extLst>
      <p:ext uri="{BB962C8B-B14F-4D97-AF65-F5344CB8AC3E}">
        <p14:creationId xmlns:p14="http://schemas.microsoft.com/office/powerpoint/2010/main" val="1472648817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Blank">
  <a:themeElements>
    <a:clrScheme name="Custom 2">
      <a:dk1>
        <a:srgbClr val="000000"/>
      </a:dk1>
      <a:lt1>
        <a:srgbClr val="FFFFFF"/>
      </a:lt1>
      <a:dk2>
        <a:srgbClr val="263238"/>
      </a:dk2>
      <a:lt2>
        <a:srgbClr val="ECEFF1"/>
      </a:lt2>
      <a:accent1>
        <a:srgbClr val="37474F"/>
      </a:accent1>
      <a:accent2>
        <a:srgbClr val="455A64"/>
      </a:accent2>
      <a:accent3>
        <a:srgbClr val="546E7A"/>
      </a:accent3>
      <a:accent4>
        <a:srgbClr val="607D8B"/>
      </a:accent4>
      <a:accent5>
        <a:srgbClr val="78909C"/>
      </a:accent5>
      <a:accent6>
        <a:srgbClr val="00E676"/>
      </a:accent6>
      <a:hlink>
        <a:srgbClr val="546E7A"/>
      </a:hlink>
      <a:folHlink>
        <a:srgbClr val="37474F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>
          <a:noFill/>
        </a:ln>
        <a:effectLst>
          <a:outerShdw blurRad="50800" dist="25400" dir="5400000" algn="t" rotWithShape="0">
            <a:prstClr val="black">
              <a:alpha val="30000"/>
            </a:prstClr>
          </a:outerShdw>
          <a:softEdge rad="0"/>
        </a:effectLst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Basic with Circle">
  <a:themeElements>
    <a:clrScheme name="Custom 2">
      <a:dk1>
        <a:srgbClr val="000000"/>
      </a:dk1>
      <a:lt1>
        <a:srgbClr val="FFFFFF"/>
      </a:lt1>
      <a:dk2>
        <a:srgbClr val="263238"/>
      </a:dk2>
      <a:lt2>
        <a:srgbClr val="ECEFF1"/>
      </a:lt2>
      <a:accent1>
        <a:srgbClr val="37474F"/>
      </a:accent1>
      <a:accent2>
        <a:srgbClr val="455A64"/>
      </a:accent2>
      <a:accent3>
        <a:srgbClr val="546E7A"/>
      </a:accent3>
      <a:accent4>
        <a:srgbClr val="607D8B"/>
      </a:accent4>
      <a:accent5>
        <a:srgbClr val="78909C"/>
      </a:accent5>
      <a:accent6>
        <a:srgbClr val="00E676"/>
      </a:accent6>
      <a:hlink>
        <a:srgbClr val="546E7A"/>
      </a:hlink>
      <a:folHlink>
        <a:srgbClr val="37474F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Headerline">
  <a:themeElements>
    <a:clrScheme name="Custom 2">
      <a:dk1>
        <a:srgbClr val="000000"/>
      </a:dk1>
      <a:lt1>
        <a:srgbClr val="FFFFFF"/>
      </a:lt1>
      <a:dk2>
        <a:srgbClr val="263238"/>
      </a:dk2>
      <a:lt2>
        <a:srgbClr val="ECEFF1"/>
      </a:lt2>
      <a:accent1>
        <a:srgbClr val="37474F"/>
      </a:accent1>
      <a:accent2>
        <a:srgbClr val="455A64"/>
      </a:accent2>
      <a:accent3>
        <a:srgbClr val="546E7A"/>
      </a:accent3>
      <a:accent4>
        <a:srgbClr val="607D8B"/>
      </a:accent4>
      <a:accent5>
        <a:srgbClr val="78909C"/>
      </a:accent5>
      <a:accent6>
        <a:srgbClr val="00E676"/>
      </a:accent6>
      <a:hlink>
        <a:srgbClr val="546E7A"/>
      </a:hlink>
      <a:folHlink>
        <a:srgbClr val="37474F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>
          <a:noFill/>
        </a:ln>
        <a:effectLst>
          <a:outerShdw blurRad="50800" dist="25400" dir="5400000" algn="t" rotWithShape="0">
            <a:prstClr val="black">
              <a:alpha val="30000"/>
            </a:prstClr>
          </a:outerShdw>
          <a:softEdge rad="0"/>
        </a:effectLst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44961</TotalTime>
  <Words>2105</Words>
  <Application>Microsoft Macintosh PowerPoint</Application>
  <PresentationFormat>Widescreen</PresentationFormat>
  <Paragraphs>381</Paragraphs>
  <Slides>30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30</vt:i4>
      </vt:variant>
    </vt:vector>
  </HeadingPairs>
  <TitlesOfParts>
    <vt:vector size="42" baseType="lpstr">
      <vt:lpstr>Arial</vt:lpstr>
      <vt:lpstr>Calibri</vt:lpstr>
      <vt:lpstr>Mangal</vt:lpstr>
      <vt:lpstr>Noto Sans</vt:lpstr>
      <vt:lpstr>Raleway</vt:lpstr>
      <vt:lpstr>Roboto Light</vt:lpstr>
      <vt:lpstr>Roboto Medium</vt:lpstr>
      <vt:lpstr>Unica One</vt:lpstr>
      <vt:lpstr>Wingdings</vt:lpstr>
      <vt:lpstr>Blank</vt:lpstr>
      <vt:lpstr>Basic with Circle</vt:lpstr>
      <vt:lpstr>Headerline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Ergün Kayis</dc:creator>
  <cp:lastModifiedBy>José Carlos da Silva Brandão Gonçalves</cp:lastModifiedBy>
  <cp:revision>854</cp:revision>
  <dcterms:created xsi:type="dcterms:W3CDTF">2015-05-30T00:46:15Z</dcterms:created>
  <dcterms:modified xsi:type="dcterms:W3CDTF">2018-07-21T12:27:34Z</dcterms:modified>
</cp:coreProperties>
</file>